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8.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theme/theme10.xml" ContentType="application/vnd.openxmlformats-officedocument.theme+xml"/>
  <Override PartName="/ppt/slideLayouts/slideLayout17.xml" ContentType="application/vnd.openxmlformats-officedocument.presentationml.slideLayout+xml"/>
  <Override PartName="/ppt/theme/theme11.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4"/>
    <p:sldMasterId id="2147483668" r:id="rId5"/>
    <p:sldMasterId id="2147483670" r:id="rId6"/>
    <p:sldMasterId id="2147483672" r:id="rId7"/>
    <p:sldMasterId id="2147483674" r:id="rId8"/>
    <p:sldMasterId id="2147483678" r:id="rId9"/>
    <p:sldMasterId id="2147483680" r:id="rId10"/>
    <p:sldMasterId id="2147483687" r:id="rId11"/>
    <p:sldMasterId id="2147483704" r:id="rId12"/>
    <p:sldMasterId id="2147483691" r:id="rId13"/>
    <p:sldMasterId id="2147483708" r:id="rId14"/>
    <p:sldMasterId id="2147483696" r:id="rId15"/>
    <p:sldMasterId id="2147483700" r:id="rId16"/>
    <p:sldMasterId id="2147483694" r:id="rId17"/>
  </p:sldMasterIdLst>
  <p:notesMasterIdLst>
    <p:notesMasterId r:id="rId56"/>
  </p:notesMasterIdLst>
  <p:handoutMasterIdLst>
    <p:handoutMasterId r:id="rId57"/>
  </p:handoutMasterIdLst>
  <p:sldIdLst>
    <p:sldId id="256" r:id="rId18"/>
    <p:sldId id="257" r:id="rId19"/>
    <p:sldId id="258" r:id="rId20"/>
    <p:sldId id="259" r:id="rId21"/>
    <p:sldId id="309" r:id="rId22"/>
    <p:sldId id="260" r:id="rId23"/>
    <p:sldId id="282" r:id="rId24"/>
    <p:sldId id="321" r:id="rId25"/>
    <p:sldId id="324" r:id="rId26"/>
    <p:sldId id="286" r:id="rId27"/>
    <p:sldId id="287" r:id="rId28"/>
    <p:sldId id="319" r:id="rId29"/>
    <p:sldId id="320" r:id="rId30"/>
    <p:sldId id="280" r:id="rId31"/>
    <p:sldId id="311" r:id="rId32"/>
    <p:sldId id="316" r:id="rId33"/>
    <p:sldId id="303" r:id="rId34"/>
    <p:sldId id="304" r:id="rId35"/>
    <p:sldId id="288" r:id="rId36"/>
    <p:sldId id="310" r:id="rId37"/>
    <p:sldId id="290" r:id="rId38"/>
    <p:sldId id="291" r:id="rId39"/>
    <p:sldId id="325" r:id="rId40"/>
    <p:sldId id="329" r:id="rId41"/>
    <p:sldId id="292" r:id="rId42"/>
    <p:sldId id="297" r:id="rId43"/>
    <p:sldId id="293" r:id="rId44"/>
    <p:sldId id="294" r:id="rId45"/>
    <p:sldId id="295" r:id="rId46"/>
    <p:sldId id="296" r:id="rId47"/>
    <p:sldId id="298" r:id="rId48"/>
    <p:sldId id="299" r:id="rId49"/>
    <p:sldId id="300" r:id="rId50"/>
    <p:sldId id="326" r:id="rId51"/>
    <p:sldId id="312" r:id="rId52"/>
    <p:sldId id="313" r:id="rId53"/>
    <p:sldId id="327" r:id="rId54"/>
    <p:sldId id="328" r:id="rId55"/>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57"/>
            <p14:sldId id="258"/>
            <p14:sldId id="259"/>
            <p14:sldId id="309"/>
            <p14:sldId id="260"/>
            <p14:sldId id="282"/>
            <p14:sldId id="321"/>
            <p14:sldId id="324"/>
            <p14:sldId id="286"/>
            <p14:sldId id="287"/>
            <p14:sldId id="319"/>
            <p14:sldId id="320"/>
            <p14:sldId id="280"/>
            <p14:sldId id="311"/>
            <p14:sldId id="316"/>
            <p14:sldId id="303"/>
            <p14:sldId id="304"/>
            <p14:sldId id="288"/>
            <p14:sldId id="310"/>
            <p14:sldId id="290"/>
            <p14:sldId id="291"/>
            <p14:sldId id="325"/>
            <p14:sldId id="329"/>
            <p14:sldId id="292"/>
            <p14:sldId id="297"/>
            <p14:sldId id="293"/>
            <p14:sldId id="294"/>
            <p14:sldId id="295"/>
            <p14:sldId id="296"/>
            <p14:sldId id="298"/>
            <p14:sldId id="299"/>
            <p14:sldId id="300"/>
            <p14:sldId id="326"/>
            <p14:sldId id="312"/>
            <p14:sldId id="313"/>
            <p14:sldId id="327"/>
            <p14:sldId id="328"/>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D5D"/>
    <a:srgbClr val="1D4C5D"/>
    <a:srgbClr val="4D18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29"/>
    <p:restoredTop sz="74658"/>
  </p:normalViewPr>
  <p:slideViewPr>
    <p:cSldViewPr>
      <p:cViewPr varScale="1">
        <p:scale>
          <a:sx n="56" d="100"/>
          <a:sy n="56" d="100"/>
        </p:scale>
        <p:origin x="1248" y="200"/>
      </p:cViewPr>
      <p:guideLst>
        <p:guide orient="horz" pos="2878"/>
        <p:guide pos="2159"/>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78" d="100"/>
          <a:sy n="78" d="100"/>
        </p:scale>
        <p:origin x="27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slide" Target="slides/slide38.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2.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34.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viewProps" Target="viewProp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handoutMaster" Target="handoutMasters/handoutMaster1.xml"/><Relationship Id="rId10" Type="http://schemas.openxmlformats.org/officeDocument/2006/relationships/slideMaster" Target="slideMasters/slideMaster7.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ne Fekeshazy" userId="c97327d2-0386-404a-93f7-c947dac9d321" providerId="ADAL" clId="{3C634247-170E-5895-87F6-F27C65D45A93}"/>
    <pc:docChg chg="modSld">
      <pc:chgData name="Charlene Fekeshazy" userId="c97327d2-0386-404a-93f7-c947dac9d321" providerId="ADAL" clId="{3C634247-170E-5895-87F6-F27C65D45A93}" dt="2025-08-13T15:28:38.026" v="16" actId="2165"/>
      <pc:docMkLst>
        <pc:docMk/>
      </pc:docMkLst>
      <pc:sldChg chg="modSp mod">
        <pc:chgData name="Charlene Fekeshazy" userId="c97327d2-0386-404a-93f7-c947dac9d321" providerId="ADAL" clId="{3C634247-170E-5895-87F6-F27C65D45A93}" dt="2025-08-13T15:27:35.930" v="13" actId="20577"/>
        <pc:sldMkLst>
          <pc:docMk/>
          <pc:sldMk cId="2371256298" sldId="258"/>
        </pc:sldMkLst>
        <pc:spChg chg="mod">
          <ac:chgData name="Charlene Fekeshazy" userId="c97327d2-0386-404a-93f7-c947dac9d321" providerId="ADAL" clId="{3C634247-170E-5895-87F6-F27C65D45A93}" dt="2025-08-13T15:27:35.930" v="13" actId="20577"/>
          <ac:spMkLst>
            <pc:docMk/>
            <pc:sldMk cId="2371256298" sldId="258"/>
            <ac:spMk id="4" creationId="{8B41549C-C348-57D5-9FE8-E99F9A95C97A}"/>
          </ac:spMkLst>
        </pc:spChg>
      </pc:sldChg>
      <pc:sldChg chg="modSp mod">
        <pc:chgData name="Charlene Fekeshazy" userId="c97327d2-0386-404a-93f7-c947dac9d321" providerId="ADAL" clId="{3C634247-170E-5895-87F6-F27C65D45A93}" dt="2025-08-13T15:28:38.026" v="16" actId="2165"/>
        <pc:sldMkLst>
          <pc:docMk/>
          <pc:sldMk cId="1986656293" sldId="329"/>
        </pc:sldMkLst>
        <pc:graphicFrameChg chg="modGraphic">
          <ac:chgData name="Charlene Fekeshazy" userId="c97327d2-0386-404a-93f7-c947dac9d321" providerId="ADAL" clId="{3C634247-170E-5895-87F6-F27C65D45A93}" dt="2025-08-13T15:28:38.026" v="16" actId="2165"/>
          <ac:graphicFrameMkLst>
            <pc:docMk/>
            <pc:sldMk cId="1986656293" sldId="329"/>
            <ac:graphicFrameMk id="5" creationId="{544E5F64-3149-3CD4-E5C0-C29180FF4A4B}"/>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28DD5E-0878-1043-99B1-CCB7B61176B4}"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en-US"/>
        </a:p>
      </dgm:t>
    </dgm:pt>
    <dgm:pt modelId="{0263B758-6B00-4E4B-87A4-1E119D6DFB84}">
      <dgm:prSet phldrT="[Text]"/>
      <dgm:spPr>
        <a:solidFill>
          <a:schemeClr val="accent2">
            <a:lumMod val="60000"/>
            <a:lumOff val="40000"/>
          </a:schemeClr>
        </a:solidFill>
      </dgm:spPr>
      <dgm:t>
        <a:bodyPr/>
        <a:lstStyle/>
        <a:p>
          <a:r>
            <a:rPr lang="en-CA" b="1" dirty="0"/>
            <a:t>Bluesky - </a:t>
          </a:r>
          <a:r>
            <a:rPr lang="en-CA" dirty="0"/>
            <a:t>shows the highest engagement rate, but due to very limited audience size, it’s more of an experimental or emerging platform.</a:t>
          </a:r>
          <a:endParaRPr lang="en-US" dirty="0"/>
        </a:p>
      </dgm:t>
    </dgm:pt>
    <dgm:pt modelId="{1A43A3EF-AC4B-A94B-9738-72E280BB4B17}" type="parTrans" cxnId="{E18000B6-1BC4-6E4E-BEB3-A02FB5F47C9D}">
      <dgm:prSet/>
      <dgm:spPr/>
      <dgm:t>
        <a:bodyPr/>
        <a:lstStyle/>
        <a:p>
          <a:endParaRPr lang="en-US"/>
        </a:p>
      </dgm:t>
    </dgm:pt>
    <dgm:pt modelId="{4C7A0927-791F-B643-BF9E-EB4751A1F3A1}" type="sibTrans" cxnId="{E18000B6-1BC4-6E4E-BEB3-A02FB5F47C9D}">
      <dgm:prSet/>
      <dgm:spPr/>
      <dgm:t>
        <a:bodyPr/>
        <a:lstStyle/>
        <a:p>
          <a:endParaRPr lang="en-US"/>
        </a:p>
      </dgm:t>
    </dgm:pt>
    <dgm:pt modelId="{D2ADD277-1BA5-E743-8399-6412EFECF48B}">
      <dgm:prSet phldrT="[Text]"/>
      <dgm:spPr>
        <a:solidFill>
          <a:schemeClr val="accent2">
            <a:lumMod val="60000"/>
            <a:lumOff val="40000"/>
          </a:schemeClr>
        </a:solidFill>
      </dgm:spPr>
      <dgm:t>
        <a:bodyPr/>
        <a:lstStyle/>
        <a:p>
          <a:r>
            <a:rPr lang="en-CA" b="1" dirty="0"/>
            <a:t>LinkedIn - </a:t>
          </a:r>
          <a:r>
            <a:rPr lang="en-CA" dirty="0"/>
            <a:t>is your most effective mainstream platform, showing both volume and engagement strength.</a:t>
          </a:r>
          <a:endParaRPr lang="en-US" dirty="0"/>
        </a:p>
      </dgm:t>
    </dgm:pt>
    <dgm:pt modelId="{754EC2F2-FECD-4F40-8C52-7C52DE5DC650}" type="parTrans" cxnId="{B627A7A8-284C-1D44-A498-FB4EBBEF1496}">
      <dgm:prSet/>
      <dgm:spPr/>
      <dgm:t>
        <a:bodyPr/>
        <a:lstStyle/>
        <a:p>
          <a:endParaRPr lang="en-US"/>
        </a:p>
      </dgm:t>
    </dgm:pt>
    <dgm:pt modelId="{94910588-259B-7A4D-88A9-966DCE1410C9}" type="sibTrans" cxnId="{B627A7A8-284C-1D44-A498-FB4EBBEF1496}">
      <dgm:prSet/>
      <dgm:spPr/>
      <dgm:t>
        <a:bodyPr/>
        <a:lstStyle/>
        <a:p>
          <a:endParaRPr lang="en-US"/>
        </a:p>
      </dgm:t>
    </dgm:pt>
    <dgm:pt modelId="{298CEE7F-AD38-F54D-9C27-6E138C16BD58}">
      <dgm:prSet phldrT="[Text]"/>
      <dgm:spPr>
        <a:solidFill>
          <a:schemeClr val="accent2">
            <a:lumMod val="60000"/>
            <a:lumOff val="40000"/>
          </a:schemeClr>
        </a:solidFill>
      </dgm:spPr>
      <dgm:t>
        <a:bodyPr/>
        <a:lstStyle/>
        <a:p>
          <a:r>
            <a:rPr lang="en-CA" b="1" dirty="0"/>
            <a:t>Facebook - </a:t>
          </a:r>
          <a:r>
            <a:rPr lang="en-CA" dirty="0"/>
            <a:t>is a traffic-driver, suggesting it works well for sharing links and driving action</a:t>
          </a:r>
          <a:endParaRPr lang="en-US" dirty="0"/>
        </a:p>
      </dgm:t>
    </dgm:pt>
    <dgm:pt modelId="{F5309B4D-4376-CD43-B450-EF97FCA5D7FC}" type="parTrans" cxnId="{C0E0906E-E088-F344-9727-16717FA4B860}">
      <dgm:prSet/>
      <dgm:spPr/>
      <dgm:t>
        <a:bodyPr/>
        <a:lstStyle/>
        <a:p>
          <a:endParaRPr lang="en-US"/>
        </a:p>
      </dgm:t>
    </dgm:pt>
    <dgm:pt modelId="{D9CEB3AC-1CC8-8244-9BAE-5516184AE0BA}" type="sibTrans" cxnId="{C0E0906E-E088-F344-9727-16717FA4B860}">
      <dgm:prSet/>
      <dgm:spPr/>
      <dgm:t>
        <a:bodyPr/>
        <a:lstStyle/>
        <a:p>
          <a:endParaRPr lang="en-US"/>
        </a:p>
      </dgm:t>
    </dgm:pt>
    <dgm:pt modelId="{739A4D0B-A4A0-BF45-9E5C-81AE0FADCDFC}">
      <dgm:prSet phldrT="[Text]"/>
      <dgm:spPr>
        <a:solidFill>
          <a:schemeClr val="accent2">
            <a:lumMod val="60000"/>
            <a:lumOff val="40000"/>
          </a:schemeClr>
        </a:solidFill>
      </dgm:spPr>
      <dgm:t>
        <a:bodyPr/>
        <a:lstStyle/>
        <a:p>
          <a:r>
            <a:rPr lang="en-CA" b="1" dirty="0"/>
            <a:t>X/Twitter - </a:t>
          </a:r>
          <a:r>
            <a:rPr lang="en-CA" dirty="0"/>
            <a:t>is underperforming and may need a re-evaluation of prioritization.</a:t>
          </a:r>
          <a:endParaRPr lang="en-US" dirty="0"/>
        </a:p>
      </dgm:t>
    </dgm:pt>
    <dgm:pt modelId="{D290B1E5-97E5-A24C-8452-75871CCCAE41}" type="parTrans" cxnId="{7F6A1757-10CD-E84C-89A9-51123812545B}">
      <dgm:prSet/>
      <dgm:spPr/>
      <dgm:t>
        <a:bodyPr/>
        <a:lstStyle/>
        <a:p>
          <a:endParaRPr lang="en-US"/>
        </a:p>
      </dgm:t>
    </dgm:pt>
    <dgm:pt modelId="{D1AAF1EE-819E-A349-A739-DEE75954CBA9}" type="sibTrans" cxnId="{7F6A1757-10CD-E84C-89A9-51123812545B}">
      <dgm:prSet/>
      <dgm:spPr/>
      <dgm:t>
        <a:bodyPr/>
        <a:lstStyle/>
        <a:p>
          <a:endParaRPr lang="en-US"/>
        </a:p>
      </dgm:t>
    </dgm:pt>
    <dgm:pt modelId="{18C72BA2-3BE2-AE42-AE59-E459FE69933A}">
      <dgm:prSet phldrT="[Text]"/>
      <dgm:spPr>
        <a:solidFill>
          <a:schemeClr val="accent2">
            <a:lumMod val="60000"/>
            <a:lumOff val="40000"/>
          </a:schemeClr>
        </a:solidFill>
      </dgm:spPr>
      <dgm:t>
        <a:bodyPr/>
        <a:lstStyle/>
        <a:p>
          <a:r>
            <a:rPr lang="en-US" dirty="0"/>
            <a:t>Instagram - </a:t>
          </a:r>
          <a:r>
            <a:rPr lang="en-CA" dirty="0"/>
            <a:t>Engagement is healthy </a:t>
          </a:r>
          <a:endParaRPr lang="en-US" dirty="0"/>
        </a:p>
      </dgm:t>
    </dgm:pt>
    <dgm:pt modelId="{33E37745-7D3F-8A4B-AA48-7741734D78EF}" type="parTrans" cxnId="{251BF201-09E5-A242-A492-4E338228FC39}">
      <dgm:prSet/>
      <dgm:spPr/>
      <dgm:t>
        <a:bodyPr/>
        <a:lstStyle/>
        <a:p>
          <a:endParaRPr lang="en-US"/>
        </a:p>
      </dgm:t>
    </dgm:pt>
    <dgm:pt modelId="{8B02D0CD-77C2-9247-AC90-28CB824777DF}" type="sibTrans" cxnId="{251BF201-09E5-A242-A492-4E338228FC39}">
      <dgm:prSet/>
      <dgm:spPr/>
      <dgm:t>
        <a:bodyPr/>
        <a:lstStyle/>
        <a:p>
          <a:endParaRPr lang="en-US"/>
        </a:p>
      </dgm:t>
    </dgm:pt>
    <dgm:pt modelId="{96E019FC-ADDE-BC4D-8595-5923CC559337}" type="pres">
      <dgm:prSet presAssocID="{6728DD5E-0878-1043-99B1-CCB7B61176B4}" presName="Name0" presStyleCnt="0">
        <dgm:presLayoutVars>
          <dgm:chMax val="7"/>
          <dgm:chPref val="7"/>
          <dgm:dir/>
        </dgm:presLayoutVars>
      </dgm:prSet>
      <dgm:spPr/>
    </dgm:pt>
    <dgm:pt modelId="{81A88BFF-B47F-8544-A316-2FFE1E405657}" type="pres">
      <dgm:prSet presAssocID="{6728DD5E-0878-1043-99B1-CCB7B61176B4}" presName="Name1" presStyleCnt="0"/>
      <dgm:spPr/>
    </dgm:pt>
    <dgm:pt modelId="{5591D5CC-BCA2-C14D-86FD-A25C1D95CC52}" type="pres">
      <dgm:prSet presAssocID="{6728DD5E-0878-1043-99B1-CCB7B61176B4}" presName="cycle" presStyleCnt="0"/>
      <dgm:spPr/>
    </dgm:pt>
    <dgm:pt modelId="{885BB11E-D65E-BC4C-98F1-C9B84ABFBFF0}" type="pres">
      <dgm:prSet presAssocID="{6728DD5E-0878-1043-99B1-CCB7B61176B4}" presName="srcNode" presStyleLbl="node1" presStyleIdx="0" presStyleCnt="5"/>
      <dgm:spPr/>
    </dgm:pt>
    <dgm:pt modelId="{3CD871C8-94F2-874A-A4DF-0FF6C1AF6656}" type="pres">
      <dgm:prSet presAssocID="{6728DD5E-0878-1043-99B1-CCB7B61176B4}" presName="conn" presStyleLbl="parChTrans1D2" presStyleIdx="0" presStyleCnt="1"/>
      <dgm:spPr/>
    </dgm:pt>
    <dgm:pt modelId="{97A5A990-06E0-544C-A85C-8F4A03BD503B}" type="pres">
      <dgm:prSet presAssocID="{6728DD5E-0878-1043-99B1-CCB7B61176B4}" presName="extraNode" presStyleLbl="node1" presStyleIdx="0" presStyleCnt="5"/>
      <dgm:spPr/>
    </dgm:pt>
    <dgm:pt modelId="{8D69B95D-E59D-284B-8AA8-4415AE73B22E}" type="pres">
      <dgm:prSet presAssocID="{6728DD5E-0878-1043-99B1-CCB7B61176B4}" presName="dstNode" presStyleLbl="node1" presStyleIdx="0" presStyleCnt="5"/>
      <dgm:spPr/>
    </dgm:pt>
    <dgm:pt modelId="{ABAF1083-5611-EA4B-A313-08A37406E9F9}" type="pres">
      <dgm:prSet presAssocID="{0263B758-6B00-4E4B-87A4-1E119D6DFB84}" presName="text_1" presStyleLbl="node1" presStyleIdx="0" presStyleCnt="5">
        <dgm:presLayoutVars>
          <dgm:bulletEnabled val="1"/>
        </dgm:presLayoutVars>
      </dgm:prSet>
      <dgm:spPr/>
    </dgm:pt>
    <dgm:pt modelId="{0587CB52-98F9-3046-94F6-8B3393CE0642}" type="pres">
      <dgm:prSet presAssocID="{0263B758-6B00-4E4B-87A4-1E119D6DFB84}" presName="accent_1" presStyleCnt="0"/>
      <dgm:spPr/>
    </dgm:pt>
    <dgm:pt modelId="{0E004924-D995-8842-8E4E-CDE70273027D}" type="pres">
      <dgm:prSet presAssocID="{0263B758-6B00-4E4B-87A4-1E119D6DFB84}" presName="accentRepeatNode" presStyleLbl="solidFgAcc1" presStyleIdx="0" presStyleCnt="5"/>
      <dgm:spPr/>
    </dgm:pt>
    <dgm:pt modelId="{2A3A2D31-91EE-2B48-B6D0-9CD57E4F7D03}" type="pres">
      <dgm:prSet presAssocID="{D2ADD277-1BA5-E743-8399-6412EFECF48B}" presName="text_2" presStyleLbl="node1" presStyleIdx="1" presStyleCnt="5">
        <dgm:presLayoutVars>
          <dgm:bulletEnabled val="1"/>
        </dgm:presLayoutVars>
      </dgm:prSet>
      <dgm:spPr/>
    </dgm:pt>
    <dgm:pt modelId="{1320C5B2-4282-454E-B345-8BC279F9540F}" type="pres">
      <dgm:prSet presAssocID="{D2ADD277-1BA5-E743-8399-6412EFECF48B}" presName="accent_2" presStyleCnt="0"/>
      <dgm:spPr/>
    </dgm:pt>
    <dgm:pt modelId="{E39E902B-23CC-B349-98F1-D93C190B2F1B}" type="pres">
      <dgm:prSet presAssocID="{D2ADD277-1BA5-E743-8399-6412EFECF48B}" presName="accentRepeatNode" presStyleLbl="solidFgAcc1" presStyleIdx="1" presStyleCnt="5"/>
      <dgm:spPr/>
    </dgm:pt>
    <dgm:pt modelId="{8D47A154-194A-E04B-8DF2-F3AAAAC827A1}" type="pres">
      <dgm:prSet presAssocID="{298CEE7F-AD38-F54D-9C27-6E138C16BD58}" presName="text_3" presStyleLbl="node1" presStyleIdx="2" presStyleCnt="5">
        <dgm:presLayoutVars>
          <dgm:bulletEnabled val="1"/>
        </dgm:presLayoutVars>
      </dgm:prSet>
      <dgm:spPr/>
    </dgm:pt>
    <dgm:pt modelId="{9F4E4D72-AB12-CF42-925E-6FCC6E633B3E}" type="pres">
      <dgm:prSet presAssocID="{298CEE7F-AD38-F54D-9C27-6E138C16BD58}" presName="accent_3" presStyleCnt="0"/>
      <dgm:spPr/>
    </dgm:pt>
    <dgm:pt modelId="{215B047D-0BF0-4941-AD1B-130653D194A5}" type="pres">
      <dgm:prSet presAssocID="{298CEE7F-AD38-F54D-9C27-6E138C16BD58}" presName="accentRepeatNode" presStyleLbl="solidFgAcc1" presStyleIdx="2" presStyleCnt="5"/>
      <dgm:spPr/>
    </dgm:pt>
    <dgm:pt modelId="{695219D0-17B8-B14D-99D7-69F34CCE0301}" type="pres">
      <dgm:prSet presAssocID="{18C72BA2-3BE2-AE42-AE59-E459FE69933A}" presName="text_4" presStyleLbl="node1" presStyleIdx="3" presStyleCnt="5">
        <dgm:presLayoutVars>
          <dgm:bulletEnabled val="1"/>
        </dgm:presLayoutVars>
      </dgm:prSet>
      <dgm:spPr/>
    </dgm:pt>
    <dgm:pt modelId="{FC52E908-335D-2042-BCEE-00987B674675}" type="pres">
      <dgm:prSet presAssocID="{18C72BA2-3BE2-AE42-AE59-E459FE69933A}" presName="accent_4" presStyleCnt="0"/>
      <dgm:spPr/>
    </dgm:pt>
    <dgm:pt modelId="{804A6163-9A82-A344-9026-FF11F474224D}" type="pres">
      <dgm:prSet presAssocID="{18C72BA2-3BE2-AE42-AE59-E459FE69933A}" presName="accentRepeatNode" presStyleLbl="solidFgAcc1" presStyleIdx="3" presStyleCnt="5"/>
      <dgm:spPr/>
    </dgm:pt>
    <dgm:pt modelId="{ECB479DC-D94C-2D40-9430-CA7F59EB8AB1}" type="pres">
      <dgm:prSet presAssocID="{739A4D0B-A4A0-BF45-9E5C-81AE0FADCDFC}" presName="text_5" presStyleLbl="node1" presStyleIdx="4" presStyleCnt="5">
        <dgm:presLayoutVars>
          <dgm:bulletEnabled val="1"/>
        </dgm:presLayoutVars>
      </dgm:prSet>
      <dgm:spPr/>
    </dgm:pt>
    <dgm:pt modelId="{1944E8AA-175B-3E44-BF6D-9E7FC6F9DFFB}" type="pres">
      <dgm:prSet presAssocID="{739A4D0B-A4A0-BF45-9E5C-81AE0FADCDFC}" presName="accent_5" presStyleCnt="0"/>
      <dgm:spPr/>
    </dgm:pt>
    <dgm:pt modelId="{8C03D0C4-FBE9-ED45-8937-48079ECDCBDE}" type="pres">
      <dgm:prSet presAssocID="{739A4D0B-A4A0-BF45-9E5C-81AE0FADCDFC}" presName="accentRepeatNode" presStyleLbl="solidFgAcc1" presStyleIdx="4" presStyleCnt="5"/>
      <dgm:spPr/>
    </dgm:pt>
  </dgm:ptLst>
  <dgm:cxnLst>
    <dgm:cxn modelId="{251BF201-09E5-A242-A492-4E338228FC39}" srcId="{6728DD5E-0878-1043-99B1-CCB7B61176B4}" destId="{18C72BA2-3BE2-AE42-AE59-E459FE69933A}" srcOrd="3" destOrd="0" parTransId="{33E37745-7D3F-8A4B-AA48-7741734D78EF}" sibTransId="{8B02D0CD-77C2-9247-AC90-28CB824777DF}"/>
    <dgm:cxn modelId="{9CB1AF2C-761A-D040-AAC4-AEAD191D8BF7}" type="presOf" srcId="{298CEE7F-AD38-F54D-9C27-6E138C16BD58}" destId="{8D47A154-194A-E04B-8DF2-F3AAAAC827A1}" srcOrd="0" destOrd="0" presId="urn:microsoft.com/office/officeart/2008/layout/VerticalCurvedList"/>
    <dgm:cxn modelId="{02F77535-E4D4-1342-9930-5B871F50AD25}" type="presOf" srcId="{6728DD5E-0878-1043-99B1-CCB7B61176B4}" destId="{96E019FC-ADDE-BC4D-8595-5923CC559337}" srcOrd="0" destOrd="0" presId="urn:microsoft.com/office/officeart/2008/layout/VerticalCurvedList"/>
    <dgm:cxn modelId="{9B4CB841-AC7C-D442-8202-BCEE8B1DD45D}" type="presOf" srcId="{4C7A0927-791F-B643-BF9E-EB4751A1F3A1}" destId="{3CD871C8-94F2-874A-A4DF-0FF6C1AF6656}" srcOrd="0" destOrd="0" presId="urn:microsoft.com/office/officeart/2008/layout/VerticalCurvedList"/>
    <dgm:cxn modelId="{7F6A1757-10CD-E84C-89A9-51123812545B}" srcId="{6728DD5E-0878-1043-99B1-CCB7B61176B4}" destId="{739A4D0B-A4A0-BF45-9E5C-81AE0FADCDFC}" srcOrd="4" destOrd="0" parTransId="{D290B1E5-97E5-A24C-8452-75871CCCAE41}" sibTransId="{D1AAF1EE-819E-A349-A739-DEE75954CBA9}"/>
    <dgm:cxn modelId="{C0E0906E-E088-F344-9727-16717FA4B860}" srcId="{6728DD5E-0878-1043-99B1-CCB7B61176B4}" destId="{298CEE7F-AD38-F54D-9C27-6E138C16BD58}" srcOrd="2" destOrd="0" parTransId="{F5309B4D-4376-CD43-B450-EF97FCA5D7FC}" sibTransId="{D9CEB3AC-1CC8-8244-9BAE-5516184AE0BA}"/>
    <dgm:cxn modelId="{E2FCBA82-5124-DB43-AE2F-F8141EE2C483}" type="presOf" srcId="{739A4D0B-A4A0-BF45-9E5C-81AE0FADCDFC}" destId="{ECB479DC-D94C-2D40-9430-CA7F59EB8AB1}" srcOrd="0" destOrd="0" presId="urn:microsoft.com/office/officeart/2008/layout/VerticalCurvedList"/>
    <dgm:cxn modelId="{B627A7A8-284C-1D44-A498-FB4EBBEF1496}" srcId="{6728DD5E-0878-1043-99B1-CCB7B61176B4}" destId="{D2ADD277-1BA5-E743-8399-6412EFECF48B}" srcOrd="1" destOrd="0" parTransId="{754EC2F2-FECD-4F40-8C52-7C52DE5DC650}" sibTransId="{94910588-259B-7A4D-88A9-966DCE1410C9}"/>
    <dgm:cxn modelId="{E18000B6-1BC4-6E4E-BEB3-A02FB5F47C9D}" srcId="{6728DD5E-0878-1043-99B1-CCB7B61176B4}" destId="{0263B758-6B00-4E4B-87A4-1E119D6DFB84}" srcOrd="0" destOrd="0" parTransId="{1A43A3EF-AC4B-A94B-9738-72E280BB4B17}" sibTransId="{4C7A0927-791F-B643-BF9E-EB4751A1F3A1}"/>
    <dgm:cxn modelId="{8DEAA6B8-24D7-A249-90E4-D5E8D353B05F}" type="presOf" srcId="{D2ADD277-1BA5-E743-8399-6412EFECF48B}" destId="{2A3A2D31-91EE-2B48-B6D0-9CD57E4F7D03}" srcOrd="0" destOrd="0" presId="urn:microsoft.com/office/officeart/2008/layout/VerticalCurvedList"/>
    <dgm:cxn modelId="{AFA146F0-95E0-8E48-B339-274AF3F12B7A}" type="presOf" srcId="{0263B758-6B00-4E4B-87A4-1E119D6DFB84}" destId="{ABAF1083-5611-EA4B-A313-08A37406E9F9}" srcOrd="0" destOrd="0" presId="urn:microsoft.com/office/officeart/2008/layout/VerticalCurvedList"/>
    <dgm:cxn modelId="{6846BFFE-229A-8B44-BCBD-504DED8E9C82}" type="presOf" srcId="{18C72BA2-3BE2-AE42-AE59-E459FE69933A}" destId="{695219D0-17B8-B14D-99D7-69F34CCE0301}" srcOrd="0" destOrd="0" presId="urn:microsoft.com/office/officeart/2008/layout/VerticalCurvedList"/>
    <dgm:cxn modelId="{30CE4DDA-B503-3C47-B1DB-F340E6FC7E9E}" type="presParOf" srcId="{96E019FC-ADDE-BC4D-8595-5923CC559337}" destId="{81A88BFF-B47F-8544-A316-2FFE1E405657}" srcOrd="0" destOrd="0" presId="urn:microsoft.com/office/officeart/2008/layout/VerticalCurvedList"/>
    <dgm:cxn modelId="{83532F5A-215F-3A40-B5F8-C757FD78B236}" type="presParOf" srcId="{81A88BFF-B47F-8544-A316-2FFE1E405657}" destId="{5591D5CC-BCA2-C14D-86FD-A25C1D95CC52}" srcOrd="0" destOrd="0" presId="urn:microsoft.com/office/officeart/2008/layout/VerticalCurvedList"/>
    <dgm:cxn modelId="{770A83CF-17CF-614F-9933-6AB66C5002B7}" type="presParOf" srcId="{5591D5CC-BCA2-C14D-86FD-A25C1D95CC52}" destId="{885BB11E-D65E-BC4C-98F1-C9B84ABFBFF0}" srcOrd="0" destOrd="0" presId="urn:microsoft.com/office/officeart/2008/layout/VerticalCurvedList"/>
    <dgm:cxn modelId="{6DC9B336-AD86-F746-896F-D24CFFD9D8F2}" type="presParOf" srcId="{5591D5CC-BCA2-C14D-86FD-A25C1D95CC52}" destId="{3CD871C8-94F2-874A-A4DF-0FF6C1AF6656}" srcOrd="1" destOrd="0" presId="urn:microsoft.com/office/officeart/2008/layout/VerticalCurvedList"/>
    <dgm:cxn modelId="{0271F928-EE9E-3F41-8502-540A68E6025F}" type="presParOf" srcId="{5591D5CC-BCA2-C14D-86FD-A25C1D95CC52}" destId="{97A5A990-06E0-544C-A85C-8F4A03BD503B}" srcOrd="2" destOrd="0" presId="urn:microsoft.com/office/officeart/2008/layout/VerticalCurvedList"/>
    <dgm:cxn modelId="{7CFF8D9C-A306-AE4E-A4F4-233AE6552D97}" type="presParOf" srcId="{5591D5CC-BCA2-C14D-86FD-A25C1D95CC52}" destId="{8D69B95D-E59D-284B-8AA8-4415AE73B22E}" srcOrd="3" destOrd="0" presId="urn:microsoft.com/office/officeart/2008/layout/VerticalCurvedList"/>
    <dgm:cxn modelId="{086D358C-A82C-BA4D-888E-7D487229E02C}" type="presParOf" srcId="{81A88BFF-B47F-8544-A316-2FFE1E405657}" destId="{ABAF1083-5611-EA4B-A313-08A37406E9F9}" srcOrd="1" destOrd="0" presId="urn:microsoft.com/office/officeart/2008/layout/VerticalCurvedList"/>
    <dgm:cxn modelId="{1F9846DF-164B-E74E-99A0-996EAB79CFF6}" type="presParOf" srcId="{81A88BFF-B47F-8544-A316-2FFE1E405657}" destId="{0587CB52-98F9-3046-94F6-8B3393CE0642}" srcOrd="2" destOrd="0" presId="urn:microsoft.com/office/officeart/2008/layout/VerticalCurvedList"/>
    <dgm:cxn modelId="{BE07E347-C0DD-D64F-AC58-6BE6D0893D1C}" type="presParOf" srcId="{0587CB52-98F9-3046-94F6-8B3393CE0642}" destId="{0E004924-D995-8842-8E4E-CDE70273027D}" srcOrd="0" destOrd="0" presId="urn:microsoft.com/office/officeart/2008/layout/VerticalCurvedList"/>
    <dgm:cxn modelId="{066E44DC-2B6A-0F41-B88B-F7D0B0F571C5}" type="presParOf" srcId="{81A88BFF-B47F-8544-A316-2FFE1E405657}" destId="{2A3A2D31-91EE-2B48-B6D0-9CD57E4F7D03}" srcOrd="3" destOrd="0" presId="urn:microsoft.com/office/officeart/2008/layout/VerticalCurvedList"/>
    <dgm:cxn modelId="{A9C72DD9-C3E7-6043-9F1C-C8DD67826FEF}" type="presParOf" srcId="{81A88BFF-B47F-8544-A316-2FFE1E405657}" destId="{1320C5B2-4282-454E-B345-8BC279F9540F}" srcOrd="4" destOrd="0" presId="urn:microsoft.com/office/officeart/2008/layout/VerticalCurvedList"/>
    <dgm:cxn modelId="{1897A8A1-18CF-7E4B-BC32-D4819911B91B}" type="presParOf" srcId="{1320C5B2-4282-454E-B345-8BC279F9540F}" destId="{E39E902B-23CC-B349-98F1-D93C190B2F1B}" srcOrd="0" destOrd="0" presId="urn:microsoft.com/office/officeart/2008/layout/VerticalCurvedList"/>
    <dgm:cxn modelId="{1DC2290B-7FEB-DE43-B709-4F92B5674DC0}" type="presParOf" srcId="{81A88BFF-B47F-8544-A316-2FFE1E405657}" destId="{8D47A154-194A-E04B-8DF2-F3AAAAC827A1}" srcOrd="5" destOrd="0" presId="urn:microsoft.com/office/officeart/2008/layout/VerticalCurvedList"/>
    <dgm:cxn modelId="{3C79C388-C77A-BB4A-8205-799CA1D9240F}" type="presParOf" srcId="{81A88BFF-B47F-8544-A316-2FFE1E405657}" destId="{9F4E4D72-AB12-CF42-925E-6FCC6E633B3E}" srcOrd="6" destOrd="0" presId="urn:microsoft.com/office/officeart/2008/layout/VerticalCurvedList"/>
    <dgm:cxn modelId="{5D9D8F2F-8356-014F-A90D-B961ED4C29A2}" type="presParOf" srcId="{9F4E4D72-AB12-CF42-925E-6FCC6E633B3E}" destId="{215B047D-0BF0-4941-AD1B-130653D194A5}" srcOrd="0" destOrd="0" presId="urn:microsoft.com/office/officeart/2008/layout/VerticalCurvedList"/>
    <dgm:cxn modelId="{96DAB5A9-9178-AF4C-9DAF-EF6527FC039E}" type="presParOf" srcId="{81A88BFF-B47F-8544-A316-2FFE1E405657}" destId="{695219D0-17B8-B14D-99D7-69F34CCE0301}" srcOrd="7" destOrd="0" presId="urn:microsoft.com/office/officeart/2008/layout/VerticalCurvedList"/>
    <dgm:cxn modelId="{C2675188-7869-FE48-9DD5-DAAB6E8025A4}" type="presParOf" srcId="{81A88BFF-B47F-8544-A316-2FFE1E405657}" destId="{FC52E908-335D-2042-BCEE-00987B674675}" srcOrd="8" destOrd="0" presId="urn:microsoft.com/office/officeart/2008/layout/VerticalCurvedList"/>
    <dgm:cxn modelId="{D45E3E48-217F-0F45-B1A9-0B6509754E1F}" type="presParOf" srcId="{FC52E908-335D-2042-BCEE-00987B674675}" destId="{804A6163-9A82-A344-9026-FF11F474224D}" srcOrd="0" destOrd="0" presId="urn:microsoft.com/office/officeart/2008/layout/VerticalCurvedList"/>
    <dgm:cxn modelId="{5F12F868-1F4B-CE47-A026-096AB38BEC90}" type="presParOf" srcId="{81A88BFF-B47F-8544-A316-2FFE1E405657}" destId="{ECB479DC-D94C-2D40-9430-CA7F59EB8AB1}" srcOrd="9" destOrd="0" presId="urn:microsoft.com/office/officeart/2008/layout/VerticalCurvedList"/>
    <dgm:cxn modelId="{A5AA5150-34FD-CD46-9DF2-7A829B0C8368}" type="presParOf" srcId="{81A88BFF-B47F-8544-A316-2FFE1E405657}" destId="{1944E8AA-175B-3E44-BF6D-9E7FC6F9DFFB}" srcOrd="10" destOrd="0" presId="urn:microsoft.com/office/officeart/2008/layout/VerticalCurvedList"/>
    <dgm:cxn modelId="{5B7902DB-ADE3-B242-8DD4-55DA826C740D}" type="presParOf" srcId="{1944E8AA-175B-3E44-BF6D-9E7FC6F9DFFB}" destId="{8C03D0C4-FBE9-ED45-8937-48079ECDCBD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3F5F9C-B9A9-0641-AFFF-0078A9A3930D}" type="doc">
      <dgm:prSet loTypeId="urn:microsoft.com/office/officeart/2005/8/layout/target3" loCatId="" qsTypeId="urn:microsoft.com/office/officeart/2005/8/quickstyle/simple1" qsCatId="simple" csTypeId="urn:microsoft.com/office/officeart/2005/8/colors/accent1_2" csCatId="accent1" phldr="1"/>
      <dgm:spPr/>
      <dgm:t>
        <a:bodyPr/>
        <a:lstStyle/>
        <a:p>
          <a:endParaRPr lang="en-US"/>
        </a:p>
      </dgm:t>
    </dgm:pt>
    <dgm:pt modelId="{9BD1D540-09B8-0447-B6F6-FBF21A28194C}">
      <dgm:prSet phldrT="[Text]"/>
      <dgm:spPr/>
      <dgm:t>
        <a:bodyPr/>
        <a:lstStyle/>
        <a:p>
          <a:r>
            <a:rPr lang="en-CA" b="1" dirty="0"/>
            <a:t>Strong Overall Traffic</a:t>
          </a:r>
          <a:endParaRPr lang="en-US" dirty="0"/>
        </a:p>
      </dgm:t>
    </dgm:pt>
    <dgm:pt modelId="{35B22039-0D90-EB48-91D6-825A85860C82}" type="parTrans" cxnId="{A578032F-810D-CA4B-96E7-A298E7222E75}">
      <dgm:prSet/>
      <dgm:spPr/>
      <dgm:t>
        <a:bodyPr/>
        <a:lstStyle/>
        <a:p>
          <a:endParaRPr lang="en-US"/>
        </a:p>
      </dgm:t>
    </dgm:pt>
    <dgm:pt modelId="{81CC12E5-D8D4-4A4E-9E9F-CFEBF34007F1}" type="sibTrans" cxnId="{A578032F-810D-CA4B-96E7-A298E7222E75}">
      <dgm:prSet/>
      <dgm:spPr/>
      <dgm:t>
        <a:bodyPr/>
        <a:lstStyle/>
        <a:p>
          <a:endParaRPr lang="en-US"/>
        </a:p>
      </dgm:t>
    </dgm:pt>
    <dgm:pt modelId="{87660DB8-09A2-1C45-A85E-9C49140A704A}">
      <dgm:prSet phldrT="[Text]"/>
      <dgm:spPr/>
      <dgm:t>
        <a:bodyPr/>
        <a:lstStyle/>
        <a:p>
          <a:pPr algn="l">
            <a:buNone/>
          </a:pPr>
          <a:r>
            <a:rPr lang="en-CA" dirty="0"/>
            <a:t>  Consistent visibility and user interest in NSFM's online content</a:t>
          </a:r>
          <a:endParaRPr lang="en-US" dirty="0"/>
        </a:p>
      </dgm:t>
    </dgm:pt>
    <dgm:pt modelId="{104447BD-84DA-0741-9E5D-FB4562BC8243}" type="parTrans" cxnId="{FA4F127A-4780-874E-BDF0-7EF2CAB18B12}">
      <dgm:prSet/>
      <dgm:spPr/>
      <dgm:t>
        <a:bodyPr/>
        <a:lstStyle/>
        <a:p>
          <a:endParaRPr lang="en-US"/>
        </a:p>
      </dgm:t>
    </dgm:pt>
    <dgm:pt modelId="{D129E64E-EA6A-F840-940B-536D44E83F88}" type="sibTrans" cxnId="{FA4F127A-4780-874E-BDF0-7EF2CAB18B12}">
      <dgm:prSet/>
      <dgm:spPr/>
      <dgm:t>
        <a:bodyPr/>
        <a:lstStyle/>
        <a:p>
          <a:endParaRPr lang="en-US"/>
        </a:p>
      </dgm:t>
    </dgm:pt>
    <dgm:pt modelId="{D1656AEE-4D68-5743-9CCF-FDD6C747F38A}">
      <dgm:prSet phldrT="[Text]"/>
      <dgm:spPr/>
      <dgm:t>
        <a:bodyPr/>
        <a:lstStyle/>
        <a:p>
          <a:r>
            <a:rPr lang="en-CA" b="1" dirty="0"/>
            <a:t>Engagement</a:t>
          </a:r>
          <a:endParaRPr lang="en-US" dirty="0"/>
        </a:p>
      </dgm:t>
    </dgm:pt>
    <dgm:pt modelId="{8D361A9F-0CA3-9144-95CE-516C4E9CB92C}" type="parTrans" cxnId="{72516363-CF11-EE47-BB86-9D09B2B91FEE}">
      <dgm:prSet/>
      <dgm:spPr/>
      <dgm:t>
        <a:bodyPr/>
        <a:lstStyle/>
        <a:p>
          <a:endParaRPr lang="en-US"/>
        </a:p>
      </dgm:t>
    </dgm:pt>
    <dgm:pt modelId="{E9CA5427-531D-9E49-BA3B-0FE2897DE5E9}" type="sibTrans" cxnId="{72516363-CF11-EE47-BB86-9D09B2B91FEE}">
      <dgm:prSet/>
      <dgm:spPr/>
      <dgm:t>
        <a:bodyPr/>
        <a:lstStyle/>
        <a:p>
          <a:endParaRPr lang="en-US"/>
        </a:p>
      </dgm:t>
    </dgm:pt>
    <dgm:pt modelId="{A94A4DC4-4989-1547-8AB1-9869E0476E0A}">
      <dgm:prSet phldrT="[Text]"/>
      <dgm:spPr/>
      <dgm:t>
        <a:bodyPr/>
        <a:lstStyle/>
        <a:p>
          <a:pPr>
            <a:buNone/>
          </a:pPr>
          <a:r>
            <a:rPr lang="en-CA" dirty="0"/>
            <a:t>  58.5% rate shows relevant, usable content</a:t>
          </a:r>
          <a:endParaRPr lang="en-US" dirty="0"/>
        </a:p>
      </dgm:t>
    </dgm:pt>
    <dgm:pt modelId="{9C3EF359-91D8-5A41-B666-1F692C62577E}" type="parTrans" cxnId="{C0896ED4-9727-B34A-8851-B71240F7AC6A}">
      <dgm:prSet/>
      <dgm:spPr/>
      <dgm:t>
        <a:bodyPr/>
        <a:lstStyle/>
        <a:p>
          <a:endParaRPr lang="en-US"/>
        </a:p>
      </dgm:t>
    </dgm:pt>
    <dgm:pt modelId="{2545BEF0-8FAE-FB4D-93DC-C0A7C39F7813}" type="sibTrans" cxnId="{C0896ED4-9727-B34A-8851-B71240F7AC6A}">
      <dgm:prSet/>
      <dgm:spPr/>
      <dgm:t>
        <a:bodyPr/>
        <a:lstStyle/>
        <a:p>
          <a:endParaRPr lang="en-US"/>
        </a:p>
      </dgm:t>
    </dgm:pt>
    <dgm:pt modelId="{A316F8EF-CB43-4E4F-A082-D540CF331310}">
      <dgm:prSet phldrT="[Text]"/>
      <dgm:spPr/>
      <dgm:t>
        <a:bodyPr/>
        <a:lstStyle/>
        <a:p>
          <a:r>
            <a:rPr lang="en-CA" b="1" dirty="0"/>
            <a:t>Content Strategy</a:t>
          </a:r>
          <a:endParaRPr lang="en-US" dirty="0"/>
        </a:p>
      </dgm:t>
    </dgm:pt>
    <dgm:pt modelId="{EC266001-8910-8147-BC84-477976FAE394}" type="parTrans" cxnId="{C1CB5B0B-AF5F-AE43-BF66-D860A9F528B8}">
      <dgm:prSet/>
      <dgm:spPr/>
      <dgm:t>
        <a:bodyPr/>
        <a:lstStyle/>
        <a:p>
          <a:endParaRPr lang="en-US"/>
        </a:p>
      </dgm:t>
    </dgm:pt>
    <dgm:pt modelId="{DF659C9E-AD9D-9646-8421-B94B71A25A1D}" type="sibTrans" cxnId="{C1CB5B0B-AF5F-AE43-BF66-D860A9F528B8}">
      <dgm:prSet/>
      <dgm:spPr/>
      <dgm:t>
        <a:bodyPr/>
        <a:lstStyle/>
        <a:p>
          <a:endParaRPr lang="en-US"/>
        </a:p>
      </dgm:t>
    </dgm:pt>
    <dgm:pt modelId="{4AAEFDFB-28A8-C04B-B875-B362419E4C8B}">
      <dgm:prSet phldrT="[Text]"/>
      <dgm:spPr/>
      <dgm:t>
        <a:bodyPr/>
        <a:lstStyle/>
        <a:p>
          <a:pPr algn="l">
            <a:buNone/>
          </a:pPr>
          <a:r>
            <a:rPr lang="en-CA" dirty="0"/>
            <a:t>  Further promote high-performing areas like Parks &amp; Recreation</a:t>
          </a:r>
          <a:endParaRPr lang="en-US" dirty="0"/>
        </a:p>
      </dgm:t>
    </dgm:pt>
    <dgm:pt modelId="{3405EE7A-3FFA-1B47-A761-A27CDD691807}" type="parTrans" cxnId="{4C1BB8C6-802E-B549-8AEB-5C0552C925B6}">
      <dgm:prSet/>
      <dgm:spPr/>
      <dgm:t>
        <a:bodyPr/>
        <a:lstStyle/>
        <a:p>
          <a:endParaRPr lang="en-US"/>
        </a:p>
      </dgm:t>
    </dgm:pt>
    <dgm:pt modelId="{B8A4007E-15B2-6545-A3AD-DFC11F0C18BB}" type="sibTrans" cxnId="{4C1BB8C6-802E-B549-8AEB-5C0552C925B6}">
      <dgm:prSet/>
      <dgm:spPr/>
      <dgm:t>
        <a:bodyPr/>
        <a:lstStyle/>
        <a:p>
          <a:endParaRPr lang="en-US"/>
        </a:p>
      </dgm:t>
    </dgm:pt>
    <dgm:pt modelId="{D79C6F72-0B0C-814D-9A9A-C3D07AF56982}" type="pres">
      <dgm:prSet presAssocID="{573F5F9C-B9A9-0641-AFFF-0078A9A3930D}" presName="Name0" presStyleCnt="0">
        <dgm:presLayoutVars>
          <dgm:chMax val="7"/>
          <dgm:dir/>
          <dgm:animLvl val="lvl"/>
          <dgm:resizeHandles val="exact"/>
        </dgm:presLayoutVars>
      </dgm:prSet>
      <dgm:spPr/>
    </dgm:pt>
    <dgm:pt modelId="{E713AF51-8C8C-F54E-9763-763F9070EC53}" type="pres">
      <dgm:prSet presAssocID="{9BD1D540-09B8-0447-B6F6-FBF21A28194C}" presName="circle1" presStyleLbl="node1" presStyleIdx="0" presStyleCnt="3"/>
      <dgm:spPr>
        <a:solidFill>
          <a:srgbClr val="4D182E"/>
        </a:solidFill>
      </dgm:spPr>
    </dgm:pt>
    <dgm:pt modelId="{2BC2F0E0-7C4A-7D4B-BFA8-3946963F67A3}" type="pres">
      <dgm:prSet presAssocID="{9BD1D540-09B8-0447-B6F6-FBF21A28194C}" presName="space" presStyleCnt="0"/>
      <dgm:spPr/>
    </dgm:pt>
    <dgm:pt modelId="{E0BEEC7E-CC06-FB48-8DC5-7D030D211A4D}" type="pres">
      <dgm:prSet presAssocID="{9BD1D540-09B8-0447-B6F6-FBF21A28194C}" presName="rect1" presStyleLbl="alignAcc1" presStyleIdx="0" presStyleCnt="3" custLinFactNeighborX="185" custLinFactNeighborY="-901"/>
      <dgm:spPr/>
    </dgm:pt>
    <dgm:pt modelId="{3F30C5B8-C54B-7E49-83B6-9E73ACB7DD51}" type="pres">
      <dgm:prSet presAssocID="{D1656AEE-4D68-5743-9CCF-FDD6C747F38A}" presName="vertSpace2" presStyleLbl="node1" presStyleIdx="0" presStyleCnt="3"/>
      <dgm:spPr/>
    </dgm:pt>
    <dgm:pt modelId="{0D76CE70-9D7C-3A45-BA06-56CA5ADF07A7}" type="pres">
      <dgm:prSet presAssocID="{D1656AEE-4D68-5743-9CCF-FDD6C747F38A}" presName="circle2" presStyleLbl="node1" presStyleIdx="1" presStyleCnt="3"/>
      <dgm:spPr>
        <a:solidFill>
          <a:srgbClr val="1D4D5D"/>
        </a:solidFill>
      </dgm:spPr>
    </dgm:pt>
    <dgm:pt modelId="{F5C716B9-354E-F54C-819C-F03BF87653C5}" type="pres">
      <dgm:prSet presAssocID="{D1656AEE-4D68-5743-9CCF-FDD6C747F38A}" presName="rect2" presStyleLbl="alignAcc1" presStyleIdx="1" presStyleCnt="3"/>
      <dgm:spPr/>
    </dgm:pt>
    <dgm:pt modelId="{9D474EDA-7447-7743-909B-78591E6B1E16}" type="pres">
      <dgm:prSet presAssocID="{A316F8EF-CB43-4E4F-A082-D540CF331310}" presName="vertSpace3" presStyleLbl="node1" presStyleIdx="1" presStyleCnt="3"/>
      <dgm:spPr/>
    </dgm:pt>
    <dgm:pt modelId="{FB5AA209-EBE8-0546-9290-0BB1D835D921}" type="pres">
      <dgm:prSet presAssocID="{A316F8EF-CB43-4E4F-A082-D540CF331310}" presName="circle3" presStyleLbl="node1" presStyleIdx="2" presStyleCnt="3"/>
      <dgm:spPr>
        <a:solidFill>
          <a:schemeClr val="bg1">
            <a:lumMod val="50000"/>
          </a:schemeClr>
        </a:solidFill>
      </dgm:spPr>
    </dgm:pt>
    <dgm:pt modelId="{2369ECFC-78FB-7D40-9100-2E2FCF7F2148}" type="pres">
      <dgm:prSet presAssocID="{A316F8EF-CB43-4E4F-A082-D540CF331310}" presName="rect3" presStyleLbl="alignAcc1" presStyleIdx="2" presStyleCnt="3" custScaleX="100000"/>
      <dgm:spPr/>
    </dgm:pt>
    <dgm:pt modelId="{9BDF98AB-0925-CB4E-A5EB-989B6D8D643E}" type="pres">
      <dgm:prSet presAssocID="{9BD1D540-09B8-0447-B6F6-FBF21A28194C}" presName="rect1ParTx" presStyleLbl="alignAcc1" presStyleIdx="2" presStyleCnt="3">
        <dgm:presLayoutVars>
          <dgm:chMax val="1"/>
          <dgm:bulletEnabled val="1"/>
        </dgm:presLayoutVars>
      </dgm:prSet>
      <dgm:spPr/>
    </dgm:pt>
    <dgm:pt modelId="{59D49A64-62D9-944E-BF7D-C89A9A44DC47}" type="pres">
      <dgm:prSet presAssocID="{9BD1D540-09B8-0447-B6F6-FBF21A28194C}" presName="rect1ChTx" presStyleLbl="alignAcc1" presStyleIdx="2" presStyleCnt="3" custScaleX="101480" custScaleY="100000">
        <dgm:presLayoutVars>
          <dgm:bulletEnabled val="1"/>
        </dgm:presLayoutVars>
      </dgm:prSet>
      <dgm:spPr/>
    </dgm:pt>
    <dgm:pt modelId="{59BEEF79-2DE0-FE41-99FD-8566E1F52C72}" type="pres">
      <dgm:prSet presAssocID="{D1656AEE-4D68-5743-9CCF-FDD6C747F38A}" presName="rect2ParTx" presStyleLbl="alignAcc1" presStyleIdx="2" presStyleCnt="3">
        <dgm:presLayoutVars>
          <dgm:chMax val="1"/>
          <dgm:bulletEnabled val="1"/>
        </dgm:presLayoutVars>
      </dgm:prSet>
      <dgm:spPr/>
    </dgm:pt>
    <dgm:pt modelId="{331A2677-4F74-EC4C-89BD-C19FBCECC45C}" type="pres">
      <dgm:prSet presAssocID="{D1656AEE-4D68-5743-9CCF-FDD6C747F38A}" presName="rect2ChTx" presStyleLbl="alignAcc1" presStyleIdx="2" presStyleCnt="3" custScaleX="100225">
        <dgm:presLayoutVars>
          <dgm:bulletEnabled val="1"/>
        </dgm:presLayoutVars>
      </dgm:prSet>
      <dgm:spPr/>
    </dgm:pt>
    <dgm:pt modelId="{563E3EDD-B045-5D42-9241-0F2AF4404579}" type="pres">
      <dgm:prSet presAssocID="{A316F8EF-CB43-4E4F-A082-D540CF331310}" presName="rect3ParTx" presStyleLbl="alignAcc1" presStyleIdx="2" presStyleCnt="3">
        <dgm:presLayoutVars>
          <dgm:chMax val="1"/>
          <dgm:bulletEnabled val="1"/>
        </dgm:presLayoutVars>
      </dgm:prSet>
      <dgm:spPr/>
    </dgm:pt>
    <dgm:pt modelId="{689DD024-81C5-6544-94B1-CE3A0A9B6E16}" type="pres">
      <dgm:prSet presAssocID="{A316F8EF-CB43-4E4F-A082-D540CF331310}" presName="rect3ChTx" presStyleLbl="alignAcc1" presStyleIdx="2" presStyleCnt="3" custScaleX="100487">
        <dgm:presLayoutVars>
          <dgm:bulletEnabled val="1"/>
        </dgm:presLayoutVars>
      </dgm:prSet>
      <dgm:spPr/>
    </dgm:pt>
  </dgm:ptLst>
  <dgm:cxnLst>
    <dgm:cxn modelId="{B799C804-B325-B640-A7EB-14CB20DB93F8}" type="presOf" srcId="{573F5F9C-B9A9-0641-AFFF-0078A9A3930D}" destId="{D79C6F72-0B0C-814D-9A9A-C3D07AF56982}" srcOrd="0" destOrd="0" presId="urn:microsoft.com/office/officeart/2005/8/layout/target3"/>
    <dgm:cxn modelId="{C1CB5B0B-AF5F-AE43-BF66-D860A9F528B8}" srcId="{573F5F9C-B9A9-0641-AFFF-0078A9A3930D}" destId="{A316F8EF-CB43-4E4F-A082-D540CF331310}" srcOrd="2" destOrd="0" parTransId="{EC266001-8910-8147-BC84-477976FAE394}" sibTransId="{DF659C9E-AD9D-9646-8421-B94B71A25A1D}"/>
    <dgm:cxn modelId="{AAD4C40B-CC41-1C46-A50D-827D3C0E2651}" type="presOf" srcId="{4AAEFDFB-28A8-C04B-B875-B362419E4C8B}" destId="{689DD024-81C5-6544-94B1-CE3A0A9B6E16}" srcOrd="0" destOrd="0" presId="urn:microsoft.com/office/officeart/2005/8/layout/target3"/>
    <dgm:cxn modelId="{9FA56F2E-EC8A-E74A-B68D-C1037E8C3484}" type="presOf" srcId="{9BD1D540-09B8-0447-B6F6-FBF21A28194C}" destId="{E0BEEC7E-CC06-FB48-8DC5-7D030D211A4D}" srcOrd="0" destOrd="0" presId="urn:microsoft.com/office/officeart/2005/8/layout/target3"/>
    <dgm:cxn modelId="{A578032F-810D-CA4B-96E7-A298E7222E75}" srcId="{573F5F9C-B9A9-0641-AFFF-0078A9A3930D}" destId="{9BD1D540-09B8-0447-B6F6-FBF21A28194C}" srcOrd="0" destOrd="0" parTransId="{35B22039-0D90-EB48-91D6-825A85860C82}" sibTransId="{81CC12E5-D8D4-4A4E-9E9F-CFEBF34007F1}"/>
    <dgm:cxn modelId="{A66A3A33-D163-D040-9C7D-0166622696D4}" type="presOf" srcId="{D1656AEE-4D68-5743-9CCF-FDD6C747F38A}" destId="{F5C716B9-354E-F54C-819C-F03BF87653C5}" srcOrd="0" destOrd="0" presId="urn:microsoft.com/office/officeart/2005/8/layout/target3"/>
    <dgm:cxn modelId="{9C90963A-BB52-5B45-AAE6-7AB1435E7240}" type="presOf" srcId="{A94A4DC4-4989-1547-8AB1-9869E0476E0A}" destId="{331A2677-4F74-EC4C-89BD-C19FBCECC45C}" srcOrd="0" destOrd="0" presId="urn:microsoft.com/office/officeart/2005/8/layout/target3"/>
    <dgm:cxn modelId="{72516363-CF11-EE47-BB86-9D09B2B91FEE}" srcId="{573F5F9C-B9A9-0641-AFFF-0078A9A3930D}" destId="{D1656AEE-4D68-5743-9CCF-FDD6C747F38A}" srcOrd="1" destOrd="0" parTransId="{8D361A9F-0CA3-9144-95CE-516C4E9CB92C}" sibTransId="{E9CA5427-531D-9E49-BA3B-0FE2897DE5E9}"/>
    <dgm:cxn modelId="{FA4F127A-4780-874E-BDF0-7EF2CAB18B12}" srcId="{9BD1D540-09B8-0447-B6F6-FBF21A28194C}" destId="{87660DB8-09A2-1C45-A85E-9C49140A704A}" srcOrd="0" destOrd="0" parTransId="{104447BD-84DA-0741-9E5D-FB4562BC8243}" sibTransId="{D129E64E-EA6A-F840-940B-536D44E83F88}"/>
    <dgm:cxn modelId="{E5295F91-68A9-A648-ACE4-177B1CEBCD60}" type="presOf" srcId="{A316F8EF-CB43-4E4F-A082-D540CF331310}" destId="{563E3EDD-B045-5D42-9241-0F2AF4404579}" srcOrd="1" destOrd="0" presId="urn:microsoft.com/office/officeart/2005/8/layout/target3"/>
    <dgm:cxn modelId="{40A3DE9F-1DDC-4C4A-ABA6-73A0EA78C82C}" type="presOf" srcId="{D1656AEE-4D68-5743-9CCF-FDD6C747F38A}" destId="{59BEEF79-2DE0-FE41-99FD-8566E1F52C72}" srcOrd="1" destOrd="0" presId="urn:microsoft.com/office/officeart/2005/8/layout/target3"/>
    <dgm:cxn modelId="{6C9E43BD-BF2E-D948-8824-CDF9E035CB29}" type="presOf" srcId="{A316F8EF-CB43-4E4F-A082-D540CF331310}" destId="{2369ECFC-78FB-7D40-9100-2E2FCF7F2148}" srcOrd="0" destOrd="0" presId="urn:microsoft.com/office/officeart/2005/8/layout/target3"/>
    <dgm:cxn modelId="{4C1BB8C6-802E-B549-8AEB-5C0552C925B6}" srcId="{A316F8EF-CB43-4E4F-A082-D540CF331310}" destId="{4AAEFDFB-28A8-C04B-B875-B362419E4C8B}" srcOrd="0" destOrd="0" parTransId="{3405EE7A-3FFA-1B47-A761-A27CDD691807}" sibTransId="{B8A4007E-15B2-6545-A3AD-DFC11F0C18BB}"/>
    <dgm:cxn modelId="{C0896ED4-9727-B34A-8851-B71240F7AC6A}" srcId="{D1656AEE-4D68-5743-9CCF-FDD6C747F38A}" destId="{A94A4DC4-4989-1547-8AB1-9869E0476E0A}" srcOrd="0" destOrd="0" parTransId="{9C3EF359-91D8-5A41-B666-1F692C62577E}" sibTransId="{2545BEF0-8FAE-FB4D-93DC-C0A7C39F7813}"/>
    <dgm:cxn modelId="{8A9A8EE3-B488-4D40-AF91-907E45013E80}" type="presOf" srcId="{87660DB8-09A2-1C45-A85E-9C49140A704A}" destId="{59D49A64-62D9-944E-BF7D-C89A9A44DC47}" srcOrd="0" destOrd="0" presId="urn:microsoft.com/office/officeart/2005/8/layout/target3"/>
    <dgm:cxn modelId="{DA86DDF6-2F71-DC43-947E-31318982904C}" type="presOf" srcId="{9BD1D540-09B8-0447-B6F6-FBF21A28194C}" destId="{9BDF98AB-0925-CB4E-A5EB-989B6D8D643E}" srcOrd="1" destOrd="0" presId="urn:microsoft.com/office/officeart/2005/8/layout/target3"/>
    <dgm:cxn modelId="{07518209-C9C0-4F48-B00F-92995299BF52}" type="presParOf" srcId="{D79C6F72-0B0C-814D-9A9A-C3D07AF56982}" destId="{E713AF51-8C8C-F54E-9763-763F9070EC53}" srcOrd="0" destOrd="0" presId="urn:microsoft.com/office/officeart/2005/8/layout/target3"/>
    <dgm:cxn modelId="{543ECB4F-48D0-6540-98EE-ED35F656FC21}" type="presParOf" srcId="{D79C6F72-0B0C-814D-9A9A-C3D07AF56982}" destId="{2BC2F0E0-7C4A-7D4B-BFA8-3946963F67A3}" srcOrd="1" destOrd="0" presId="urn:microsoft.com/office/officeart/2005/8/layout/target3"/>
    <dgm:cxn modelId="{95BF0472-DDD4-984B-806F-A3EAEE5C11E3}" type="presParOf" srcId="{D79C6F72-0B0C-814D-9A9A-C3D07AF56982}" destId="{E0BEEC7E-CC06-FB48-8DC5-7D030D211A4D}" srcOrd="2" destOrd="0" presId="urn:microsoft.com/office/officeart/2005/8/layout/target3"/>
    <dgm:cxn modelId="{C130F07A-DC76-FD44-AB8B-6913FCC7477D}" type="presParOf" srcId="{D79C6F72-0B0C-814D-9A9A-C3D07AF56982}" destId="{3F30C5B8-C54B-7E49-83B6-9E73ACB7DD51}" srcOrd="3" destOrd="0" presId="urn:microsoft.com/office/officeart/2005/8/layout/target3"/>
    <dgm:cxn modelId="{667085C8-7F02-544D-A61B-A22CCB1FEF5A}" type="presParOf" srcId="{D79C6F72-0B0C-814D-9A9A-C3D07AF56982}" destId="{0D76CE70-9D7C-3A45-BA06-56CA5ADF07A7}" srcOrd="4" destOrd="0" presId="urn:microsoft.com/office/officeart/2005/8/layout/target3"/>
    <dgm:cxn modelId="{94F15B87-AD4F-6342-8D1F-31C46787D1B6}" type="presParOf" srcId="{D79C6F72-0B0C-814D-9A9A-C3D07AF56982}" destId="{F5C716B9-354E-F54C-819C-F03BF87653C5}" srcOrd="5" destOrd="0" presId="urn:microsoft.com/office/officeart/2005/8/layout/target3"/>
    <dgm:cxn modelId="{3EBDB36E-CEFB-B54D-BD7A-C23AFBDC5F18}" type="presParOf" srcId="{D79C6F72-0B0C-814D-9A9A-C3D07AF56982}" destId="{9D474EDA-7447-7743-909B-78591E6B1E16}" srcOrd="6" destOrd="0" presId="urn:microsoft.com/office/officeart/2005/8/layout/target3"/>
    <dgm:cxn modelId="{254CF012-39EB-5242-B347-F2D260104BDC}" type="presParOf" srcId="{D79C6F72-0B0C-814D-9A9A-C3D07AF56982}" destId="{FB5AA209-EBE8-0546-9290-0BB1D835D921}" srcOrd="7" destOrd="0" presId="urn:microsoft.com/office/officeart/2005/8/layout/target3"/>
    <dgm:cxn modelId="{CB6D78DD-03C8-AB47-838E-E66EF052B76A}" type="presParOf" srcId="{D79C6F72-0B0C-814D-9A9A-C3D07AF56982}" destId="{2369ECFC-78FB-7D40-9100-2E2FCF7F2148}" srcOrd="8" destOrd="0" presId="urn:microsoft.com/office/officeart/2005/8/layout/target3"/>
    <dgm:cxn modelId="{D001C4CD-71B0-0D46-8882-B16727CFE5CF}" type="presParOf" srcId="{D79C6F72-0B0C-814D-9A9A-C3D07AF56982}" destId="{9BDF98AB-0925-CB4E-A5EB-989B6D8D643E}" srcOrd="9" destOrd="0" presId="urn:microsoft.com/office/officeart/2005/8/layout/target3"/>
    <dgm:cxn modelId="{61FED188-3540-4E42-85D0-1808A9120640}" type="presParOf" srcId="{D79C6F72-0B0C-814D-9A9A-C3D07AF56982}" destId="{59D49A64-62D9-944E-BF7D-C89A9A44DC47}" srcOrd="10" destOrd="0" presId="urn:microsoft.com/office/officeart/2005/8/layout/target3"/>
    <dgm:cxn modelId="{E886034B-5DCF-454E-9F4D-4A7440119187}" type="presParOf" srcId="{D79C6F72-0B0C-814D-9A9A-C3D07AF56982}" destId="{59BEEF79-2DE0-FE41-99FD-8566E1F52C72}" srcOrd="11" destOrd="0" presId="urn:microsoft.com/office/officeart/2005/8/layout/target3"/>
    <dgm:cxn modelId="{069EEBC5-F62C-CC43-B770-2959270EAE62}" type="presParOf" srcId="{D79C6F72-0B0C-814D-9A9A-C3D07AF56982}" destId="{331A2677-4F74-EC4C-89BD-C19FBCECC45C}" srcOrd="12" destOrd="0" presId="urn:microsoft.com/office/officeart/2005/8/layout/target3"/>
    <dgm:cxn modelId="{25ED6E8B-70AA-7B44-8F79-CF6542E38A3D}" type="presParOf" srcId="{D79C6F72-0B0C-814D-9A9A-C3D07AF56982}" destId="{563E3EDD-B045-5D42-9241-0F2AF4404579}" srcOrd="13" destOrd="0" presId="urn:microsoft.com/office/officeart/2005/8/layout/target3"/>
    <dgm:cxn modelId="{B2114FB2-AE3A-544E-8A9C-417318F6FFE7}" type="presParOf" srcId="{D79C6F72-0B0C-814D-9A9A-C3D07AF56982}" destId="{689DD024-81C5-6544-94B1-CE3A0A9B6E16}"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827E88-1D29-F546-A5BA-8A314D125297}" type="doc">
      <dgm:prSet loTypeId="urn:microsoft.com/office/officeart/2005/8/layout/vList6" loCatId="" qsTypeId="urn:microsoft.com/office/officeart/2005/8/quickstyle/simple1" qsCatId="simple" csTypeId="urn:microsoft.com/office/officeart/2005/8/colors/accent1_2" csCatId="accent1" phldr="1"/>
      <dgm:spPr/>
      <dgm:t>
        <a:bodyPr/>
        <a:lstStyle/>
        <a:p>
          <a:endParaRPr lang="en-US"/>
        </a:p>
      </dgm:t>
    </dgm:pt>
    <dgm:pt modelId="{6B72415B-F542-E143-8AA4-09A1EB5E68B3}">
      <dgm:prSet phldrT="[Text]"/>
      <dgm:spPr>
        <a:solidFill>
          <a:srgbClr val="1D4D5D"/>
        </a:solidFill>
      </dgm:spPr>
      <dgm:t>
        <a:bodyPr/>
        <a:lstStyle/>
        <a:p>
          <a:r>
            <a:rPr lang="en-CA" b="1" dirty="0"/>
            <a:t>Average Open Rate</a:t>
          </a:r>
          <a:endParaRPr lang="en-US" dirty="0"/>
        </a:p>
      </dgm:t>
    </dgm:pt>
    <dgm:pt modelId="{7F24F6D3-1797-5347-89C8-4EA19BBA4539}" type="parTrans" cxnId="{2AE5F0C2-7735-8243-AF6F-DCBFB9B06FFA}">
      <dgm:prSet/>
      <dgm:spPr/>
      <dgm:t>
        <a:bodyPr/>
        <a:lstStyle/>
        <a:p>
          <a:endParaRPr lang="en-US"/>
        </a:p>
      </dgm:t>
    </dgm:pt>
    <dgm:pt modelId="{D499F4C7-5A0E-C14E-A6D1-81FF21F6CFF6}" type="sibTrans" cxnId="{2AE5F0C2-7735-8243-AF6F-DCBFB9B06FFA}">
      <dgm:prSet/>
      <dgm:spPr/>
      <dgm:t>
        <a:bodyPr/>
        <a:lstStyle/>
        <a:p>
          <a:endParaRPr lang="en-US"/>
        </a:p>
      </dgm:t>
    </dgm:pt>
    <dgm:pt modelId="{1B8F1FC4-17C8-2D4B-9DEC-626C4702412C}">
      <dgm:prSet phldrT="[Text]"/>
      <dgm:spPr>
        <a:solidFill>
          <a:schemeClr val="accent1">
            <a:lumMod val="60000"/>
            <a:lumOff val="40000"/>
            <a:alpha val="90000"/>
          </a:schemeClr>
        </a:solidFill>
      </dgm:spPr>
      <dgm:t>
        <a:bodyPr/>
        <a:lstStyle/>
        <a:p>
          <a:pPr>
            <a:buNone/>
          </a:pPr>
          <a:br>
            <a:rPr lang="en-CA" dirty="0"/>
          </a:br>
          <a:r>
            <a:rPr lang="en-CA" b="1" dirty="0"/>
            <a:t>55.41%</a:t>
          </a:r>
          <a:r>
            <a:rPr lang="en-CA" dirty="0"/>
            <a:t> is well above typical industry averages (20-30%), indicating strong subject lines or subscriber interest.</a:t>
          </a:r>
          <a:endParaRPr lang="en-US" dirty="0"/>
        </a:p>
      </dgm:t>
    </dgm:pt>
    <dgm:pt modelId="{DBFBDE31-F873-A54E-95CB-CFAE91243D79}" type="parTrans" cxnId="{D06A87D4-4E27-ED4C-869D-B3006BCFE6D8}">
      <dgm:prSet/>
      <dgm:spPr/>
      <dgm:t>
        <a:bodyPr/>
        <a:lstStyle/>
        <a:p>
          <a:endParaRPr lang="en-US"/>
        </a:p>
      </dgm:t>
    </dgm:pt>
    <dgm:pt modelId="{A907A838-2633-A245-95C9-455A6730F5E1}" type="sibTrans" cxnId="{D06A87D4-4E27-ED4C-869D-B3006BCFE6D8}">
      <dgm:prSet/>
      <dgm:spPr/>
      <dgm:t>
        <a:bodyPr/>
        <a:lstStyle/>
        <a:p>
          <a:endParaRPr lang="en-US"/>
        </a:p>
      </dgm:t>
    </dgm:pt>
    <dgm:pt modelId="{DF297A35-2B06-8449-9C34-6C2D3E436282}">
      <dgm:prSet phldrT="[Text]"/>
      <dgm:spPr>
        <a:solidFill>
          <a:srgbClr val="1D4C5D"/>
        </a:solidFill>
      </dgm:spPr>
      <dgm:t>
        <a:bodyPr/>
        <a:lstStyle/>
        <a:p>
          <a:r>
            <a:rPr lang="en-CA" b="1" dirty="0"/>
            <a:t>Average Click Rate</a:t>
          </a:r>
          <a:endParaRPr lang="en-US" dirty="0"/>
        </a:p>
      </dgm:t>
    </dgm:pt>
    <dgm:pt modelId="{F99E297D-0C0D-0245-A9F4-8612B25019EC}" type="parTrans" cxnId="{DE927B76-EA42-4D46-A9AC-D9A7EDCD02E3}">
      <dgm:prSet/>
      <dgm:spPr/>
      <dgm:t>
        <a:bodyPr/>
        <a:lstStyle/>
        <a:p>
          <a:endParaRPr lang="en-US"/>
        </a:p>
      </dgm:t>
    </dgm:pt>
    <dgm:pt modelId="{70F28990-02BB-1C44-8206-6F9B084DCD74}" type="sibTrans" cxnId="{DE927B76-EA42-4D46-A9AC-D9A7EDCD02E3}">
      <dgm:prSet/>
      <dgm:spPr/>
      <dgm:t>
        <a:bodyPr/>
        <a:lstStyle/>
        <a:p>
          <a:endParaRPr lang="en-US"/>
        </a:p>
      </dgm:t>
    </dgm:pt>
    <dgm:pt modelId="{858B6480-C9BB-0044-846E-1ED18D9C65D5}">
      <dgm:prSet phldrT="[Text]"/>
      <dgm:spPr>
        <a:solidFill>
          <a:schemeClr val="accent1">
            <a:lumMod val="60000"/>
            <a:lumOff val="40000"/>
            <a:alpha val="90000"/>
          </a:schemeClr>
        </a:solidFill>
      </dgm:spPr>
      <dgm:t>
        <a:bodyPr/>
        <a:lstStyle/>
        <a:p>
          <a:pPr>
            <a:buNone/>
          </a:pPr>
          <a:br>
            <a:rPr lang="en-CA" dirty="0"/>
          </a:br>
          <a:r>
            <a:rPr lang="en-CA" b="1" dirty="0"/>
            <a:t>11.84%</a:t>
          </a:r>
          <a:r>
            <a:rPr lang="en-CA" dirty="0"/>
            <a:t>  is a strong result reflecting relevant and engaging content inside the emails.</a:t>
          </a:r>
          <a:endParaRPr lang="en-US" dirty="0"/>
        </a:p>
      </dgm:t>
    </dgm:pt>
    <dgm:pt modelId="{A9D52312-C107-2D45-818D-4B45B0DED7D0}" type="parTrans" cxnId="{E1B2C165-FE18-964B-A190-FA19986E2796}">
      <dgm:prSet/>
      <dgm:spPr/>
      <dgm:t>
        <a:bodyPr/>
        <a:lstStyle/>
        <a:p>
          <a:endParaRPr lang="en-US"/>
        </a:p>
      </dgm:t>
    </dgm:pt>
    <dgm:pt modelId="{93C7F19F-3DBD-AB48-9E9D-483120D088B0}" type="sibTrans" cxnId="{E1B2C165-FE18-964B-A190-FA19986E2796}">
      <dgm:prSet/>
      <dgm:spPr/>
      <dgm:t>
        <a:bodyPr/>
        <a:lstStyle/>
        <a:p>
          <a:endParaRPr lang="en-US"/>
        </a:p>
      </dgm:t>
    </dgm:pt>
    <dgm:pt modelId="{D7CE314D-65E9-304B-9C62-ECA71F2DF74D}" type="pres">
      <dgm:prSet presAssocID="{7F827E88-1D29-F546-A5BA-8A314D125297}" presName="Name0" presStyleCnt="0">
        <dgm:presLayoutVars>
          <dgm:dir/>
          <dgm:animLvl val="lvl"/>
          <dgm:resizeHandles/>
        </dgm:presLayoutVars>
      </dgm:prSet>
      <dgm:spPr/>
    </dgm:pt>
    <dgm:pt modelId="{49113C30-4589-CC44-82BB-3D5D29C2E79A}" type="pres">
      <dgm:prSet presAssocID="{6B72415B-F542-E143-8AA4-09A1EB5E68B3}" presName="linNode" presStyleCnt="0"/>
      <dgm:spPr/>
    </dgm:pt>
    <dgm:pt modelId="{43CD4139-052A-2D43-9F95-2ACAEA181677}" type="pres">
      <dgm:prSet presAssocID="{6B72415B-F542-E143-8AA4-09A1EB5E68B3}" presName="parentShp" presStyleLbl="node1" presStyleIdx="0" presStyleCnt="2" custLinFactNeighborX="-859">
        <dgm:presLayoutVars>
          <dgm:bulletEnabled val="1"/>
        </dgm:presLayoutVars>
      </dgm:prSet>
      <dgm:spPr/>
    </dgm:pt>
    <dgm:pt modelId="{757C4E5A-B0EC-D249-B787-F48C3B6BA1BC}" type="pres">
      <dgm:prSet presAssocID="{6B72415B-F542-E143-8AA4-09A1EB5E68B3}" presName="childShp" presStyleLbl="bgAccFollowNode1" presStyleIdx="0" presStyleCnt="2" custLinFactNeighborY="-7027">
        <dgm:presLayoutVars>
          <dgm:bulletEnabled val="1"/>
        </dgm:presLayoutVars>
      </dgm:prSet>
      <dgm:spPr/>
    </dgm:pt>
    <dgm:pt modelId="{DBA59DA9-6899-D046-941F-F703630874C8}" type="pres">
      <dgm:prSet presAssocID="{D499F4C7-5A0E-C14E-A6D1-81FF21F6CFF6}" presName="spacing" presStyleCnt="0"/>
      <dgm:spPr/>
    </dgm:pt>
    <dgm:pt modelId="{59A2657D-A9E5-CF43-B20B-2703B9AC9835}" type="pres">
      <dgm:prSet presAssocID="{DF297A35-2B06-8449-9C34-6C2D3E436282}" presName="linNode" presStyleCnt="0"/>
      <dgm:spPr/>
    </dgm:pt>
    <dgm:pt modelId="{8CC44F07-C417-484F-845E-E3B1B4CF9B10}" type="pres">
      <dgm:prSet presAssocID="{DF297A35-2B06-8449-9C34-6C2D3E436282}" presName="parentShp" presStyleLbl="node1" presStyleIdx="1" presStyleCnt="2">
        <dgm:presLayoutVars>
          <dgm:bulletEnabled val="1"/>
        </dgm:presLayoutVars>
      </dgm:prSet>
      <dgm:spPr/>
    </dgm:pt>
    <dgm:pt modelId="{07FA8851-F59D-B34F-AF09-5E3B349FA4C0}" type="pres">
      <dgm:prSet presAssocID="{DF297A35-2B06-8449-9C34-6C2D3E436282}" presName="childShp" presStyleLbl="bgAccFollowNode1" presStyleIdx="1" presStyleCnt="2" custLinFactNeighborX="-11">
        <dgm:presLayoutVars>
          <dgm:bulletEnabled val="1"/>
        </dgm:presLayoutVars>
      </dgm:prSet>
      <dgm:spPr/>
    </dgm:pt>
  </dgm:ptLst>
  <dgm:cxnLst>
    <dgm:cxn modelId="{0D4CEB29-9E39-774B-9DF8-C5CFFE9E478A}" type="presOf" srcId="{6B72415B-F542-E143-8AA4-09A1EB5E68B3}" destId="{43CD4139-052A-2D43-9F95-2ACAEA181677}" srcOrd="0" destOrd="0" presId="urn:microsoft.com/office/officeart/2005/8/layout/vList6"/>
    <dgm:cxn modelId="{C8BF7F36-7301-A14A-84D1-867A581DD431}" type="presOf" srcId="{858B6480-C9BB-0044-846E-1ED18D9C65D5}" destId="{07FA8851-F59D-B34F-AF09-5E3B349FA4C0}" srcOrd="0" destOrd="0" presId="urn:microsoft.com/office/officeart/2005/8/layout/vList6"/>
    <dgm:cxn modelId="{E1B2C165-FE18-964B-A190-FA19986E2796}" srcId="{DF297A35-2B06-8449-9C34-6C2D3E436282}" destId="{858B6480-C9BB-0044-846E-1ED18D9C65D5}" srcOrd="0" destOrd="0" parTransId="{A9D52312-C107-2D45-818D-4B45B0DED7D0}" sibTransId="{93C7F19F-3DBD-AB48-9E9D-483120D088B0}"/>
    <dgm:cxn modelId="{175AE466-5E2A-2B4D-AC29-7F8E32636390}" type="presOf" srcId="{DF297A35-2B06-8449-9C34-6C2D3E436282}" destId="{8CC44F07-C417-484F-845E-E3B1B4CF9B10}" srcOrd="0" destOrd="0" presId="urn:microsoft.com/office/officeart/2005/8/layout/vList6"/>
    <dgm:cxn modelId="{DE927B76-EA42-4D46-A9AC-D9A7EDCD02E3}" srcId="{7F827E88-1D29-F546-A5BA-8A314D125297}" destId="{DF297A35-2B06-8449-9C34-6C2D3E436282}" srcOrd="1" destOrd="0" parTransId="{F99E297D-0C0D-0245-A9F4-8612B25019EC}" sibTransId="{70F28990-02BB-1C44-8206-6F9B084DCD74}"/>
    <dgm:cxn modelId="{6B7F5E93-8AD9-E14C-8156-1B4F24FF1BA5}" type="presOf" srcId="{7F827E88-1D29-F546-A5BA-8A314D125297}" destId="{D7CE314D-65E9-304B-9C62-ECA71F2DF74D}" srcOrd="0" destOrd="0" presId="urn:microsoft.com/office/officeart/2005/8/layout/vList6"/>
    <dgm:cxn modelId="{6058F2BC-19F3-9D45-8453-729E209E0451}" type="presOf" srcId="{1B8F1FC4-17C8-2D4B-9DEC-626C4702412C}" destId="{757C4E5A-B0EC-D249-B787-F48C3B6BA1BC}" srcOrd="0" destOrd="0" presId="urn:microsoft.com/office/officeart/2005/8/layout/vList6"/>
    <dgm:cxn modelId="{2AE5F0C2-7735-8243-AF6F-DCBFB9B06FFA}" srcId="{7F827E88-1D29-F546-A5BA-8A314D125297}" destId="{6B72415B-F542-E143-8AA4-09A1EB5E68B3}" srcOrd="0" destOrd="0" parTransId="{7F24F6D3-1797-5347-89C8-4EA19BBA4539}" sibTransId="{D499F4C7-5A0E-C14E-A6D1-81FF21F6CFF6}"/>
    <dgm:cxn modelId="{D06A87D4-4E27-ED4C-869D-B3006BCFE6D8}" srcId="{6B72415B-F542-E143-8AA4-09A1EB5E68B3}" destId="{1B8F1FC4-17C8-2D4B-9DEC-626C4702412C}" srcOrd="0" destOrd="0" parTransId="{DBFBDE31-F873-A54E-95CB-CFAE91243D79}" sibTransId="{A907A838-2633-A245-95C9-455A6730F5E1}"/>
    <dgm:cxn modelId="{23DF4971-64FC-CC4F-AF92-389C175CE46C}" type="presParOf" srcId="{D7CE314D-65E9-304B-9C62-ECA71F2DF74D}" destId="{49113C30-4589-CC44-82BB-3D5D29C2E79A}" srcOrd="0" destOrd="0" presId="urn:microsoft.com/office/officeart/2005/8/layout/vList6"/>
    <dgm:cxn modelId="{ED1ED710-3C0D-1C44-A254-529166D0F50C}" type="presParOf" srcId="{49113C30-4589-CC44-82BB-3D5D29C2E79A}" destId="{43CD4139-052A-2D43-9F95-2ACAEA181677}" srcOrd="0" destOrd="0" presId="urn:microsoft.com/office/officeart/2005/8/layout/vList6"/>
    <dgm:cxn modelId="{FFBCE49D-7D55-E245-AD99-C0FBFD138B08}" type="presParOf" srcId="{49113C30-4589-CC44-82BB-3D5D29C2E79A}" destId="{757C4E5A-B0EC-D249-B787-F48C3B6BA1BC}" srcOrd="1" destOrd="0" presId="urn:microsoft.com/office/officeart/2005/8/layout/vList6"/>
    <dgm:cxn modelId="{A8E2D92E-5680-2344-B922-6DD4D6335AB8}" type="presParOf" srcId="{D7CE314D-65E9-304B-9C62-ECA71F2DF74D}" destId="{DBA59DA9-6899-D046-941F-F703630874C8}" srcOrd="1" destOrd="0" presId="urn:microsoft.com/office/officeart/2005/8/layout/vList6"/>
    <dgm:cxn modelId="{9264201C-17F5-B842-88B3-960F497A4515}" type="presParOf" srcId="{D7CE314D-65E9-304B-9C62-ECA71F2DF74D}" destId="{59A2657D-A9E5-CF43-B20B-2703B9AC9835}" srcOrd="2" destOrd="0" presId="urn:microsoft.com/office/officeart/2005/8/layout/vList6"/>
    <dgm:cxn modelId="{792F3E0A-CAA2-7F42-8CEC-87791170292B}" type="presParOf" srcId="{59A2657D-A9E5-CF43-B20B-2703B9AC9835}" destId="{8CC44F07-C417-484F-845E-E3B1B4CF9B10}" srcOrd="0" destOrd="0" presId="urn:microsoft.com/office/officeart/2005/8/layout/vList6"/>
    <dgm:cxn modelId="{9BD03885-ED2E-B649-8F0C-97466D5BB0D2}" type="presParOf" srcId="{59A2657D-A9E5-CF43-B20B-2703B9AC9835}" destId="{07FA8851-F59D-B34F-AF09-5E3B349FA4C0}"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871C8-94F2-874A-A4DF-0FF6C1AF6656}">
      <dsp:nvSpPr>
        <dsp:cNvPr id="0" name=""/>
        <dsp:cNvSpPr/>
      </dsp:nvSpPr>
      <dsp:spPr>
        <a:xfrm>
          <a:off x="-10105473" y="-1542246"/>
          <a:ext cx="12019649" cy="12019649"/>
        </a:xfrm>
        <a:prstGeom prst="blockArc">
          <a:avLst>
            <a:gd name="adj1" fmla="val 18900000"/>
            <a:gd name="adj2" fmla="val 2700000"/>
            <a:gd name="adj3" fmla="val 18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AF1083-5611-EA4B-A313-08A37406E9F9}">
      <dsp:nvSpPr>
        <dsp:cNvPr id="0" name=""/>
        <dsp:cNvSpPr/>
      </dsp:nvSpPr>
      <dsp:spPr>
        <a:xfrm>
          <a:off x="834662" y="558268"/>
          <a:ext cx="1243594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81280" rIns="81280" bIns="81280" numCol="1" spcCol="1270" anchor="ctr" anchorCtr="0">
          <a:noAutofit/>
        </a:bodyPr>
        <a:lstStyle/>
        <a:p>
          <a:pPr marL="0" lvl="0" indent="0" algn="l" defTabSz="1422400">
            <a:lnSpc>
              <a:spcPct val="90000"/>
            </a:lnSpc>
            <a:spcBef>
              <a:spcPct val="0"/>
            </a:spcBef>
            <a:spcAft>
              <a:spcPct val="35000"/>
            </a:spcAft>
            <a:buNone/>
          </a:pPr>
          <a:r>
            <a:rPr lang="en-CA" sz="3200" b="1" kern="1200" dirty="0"/>
            <a:t>Bluesky - </a:t>
          </a:r>
          <a:r>
            <a:rPr lang="en-CA" sz="3200" kern="1200" dirty="0"/>
            <a:t>shows the highest engagement rate, but due to very limited audience size, it’s more of an experimental or emerging platform.</a:t>
          </a:r>
          <a:endParaRPr lang="en-US" sz="3200" kern="1200" dirty="0"/>
        </a:p>
      </dsp:txBody>
      <dsp:txXfrm>
        <a:off x="834662" y="558268"/>
        <a:ext cx="12435949" cy="1117251"/>
      </dsp:txXfrm>
    </dsp:sp>
    <dsp:sp modelId="{0E004924-D995-8842-8E4E-CDE70273027D}">
      <dsp:nvSpPr>
        <dsp:cNvPr id="0" name=""/>
        <dsp:cNvSpPr/>
      </dsp:nvSpPr>
      <dsp:spPr>
        <a:xfrm>
          <a:off x="136380" y="418612"/>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3A2D31-91EE-2B48-B6D0-9CD57E4F7D03}">
      <dsp:nvSpPr>
        <dsp:cNvPr id="0" name=""/>
        <dsp:cNvSpPr/>
      </dsp:nvSpPr>
      <dsp:spPr>
        <a:xfrm>
          <a:off x="1635252" y="2233610"/>
          <a:ext cx="1163535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81280" rIns="81280" bIns="81280" numCol="1" spcCol="1270" anchor="ctr" anchorCtr="0">
          <a:noAutofit/>
        </a:bodyPr>
        <a:lstStyle/>
        <a:p>
          <a:pPr marL="0" lvl="0" indent="0" algn="l" defTabSz="1422400">
            <a:lnSpc>
              <a:spcPct val="90000"/>
            </a:lnSpc>
            <a:spcBef>
              <a:spcPct val="0"/>
            </a:spcBef>
            <a:spcAft>
              <a:spcPct val="35000"/>
            </a:spcAft>
            <a:buNone/>
          </a:pPr>
          <a:r>
            <a:rPr lang="en-CA" sz="3200" b="1" kern="1200" dirty="0"/>
            <a:t>LinkedIn - </a:t>
          </a:r>
          <a:r>
            <a:rPr lang="en-CA" sz="3200" kern="1200" dirty="0"/>
            <a:t>is your most effective mainstream platform, showing both volume and engagement strength.</a:t>
          </a:r>
          <a:endParaRPr lang="en-US" sz="3200" kern="1200" dirty="0"/>
        </a:p>
      </dsp:txBody>
      <dsp:txXfrm>
        <a:off x="1635252" y="2233610"/>
        <a:ext cx="11635359" cy="1117251"/>
      </dsp:txXfrm>
    </dsp:sp>
    <dsp:sp modelId="{E39E902B-23CC-B349-98F1-D93C190B2F1B}">
      <dsp:nvSpPr>
        <dsp:cNvPr id="0" name=""/>
        <dsp:cNvSpPr/>
      </dsp:nvSpPr>
      <dsp:spPr>
        <a:xfrm>
          <a:off x="936970" y="2093953"/>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47A154-194A-E04B-8DF2-F3AAAAC827A1}">
      <dsp:nvSpPr>
        <dsp:cNvPr id="0" name=""/>
        <dsp:cNvSpPr/>
      </dsp:nvSpPr>
      <dsp:spPr>
        <a:xfrm>
          <a:off x="1880969" y="3908952"/>
          <a:ext cx="11389642"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81280" rIns="81280" bIns="81280" numCol="1" spcCol="1270" anchor="ctr" anchorCtr="0">
          <a:noAutofit/>
        </a:bodyPr>
        <a:lstStyle/>
        <a:p>
          <a:pPr marL="0" lvl="0" indent="0" algn="l" defTabSz="1422400">
            <a:lnSpc>
              <a:spcPct val="90000"/>
            </a:lnSpc>
            <a:spcBef>
              <a:spcPct val="0"/>
            </a:spcBef>
            <a:spcAft>
              <a:spcPct val="35000"/>
            </a:spcAft>
            <a:buNone/>
          </a:pPr>
          <a:r>
            <a:rPr lang="en-CA" sz="3200" b="1" kern="1200" dirty="0"/>
            <a:t>Facebook - </a:t>
          </a:r>
          <a:r>
            <a:rPr lang="en-CA" sz="3200" kern="1200" dirty="0"/>
            <a:t>is a traffic-driver, suggesting it works well for sharing links and driving action</a:t>
          </a:r>
          <a:endParaRPr lang="en-US" sz="3200" kern="1200" dirty="0"/>
        </a:p>
      </dsp:txBody>
      <dsp:txXfrm>
        <a:off x="1880969" y="3908952"/>
        <a:ext cx="11389642" cy="1117251"/>
      </dsp:txXfrm>
    </dsp:sp>
    <dsp:sp modelId="{215B047D-0BF0-4941-AD1B-130653D194A5}">
      <dsp:nvSpPr>
        <dsp:cNvPr id="0" name=""/>
        <dsp:cNvSpPr/>
      </dsp:nvSpPr>
      <dsp:spPr>
        <a:xfrm>
          <a:off x="1182686" y="3769295"/>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5219D0-17B8-B14D-99D7-69F34CCE0301}">
      <dsp:nvSpPr>
        <dsp:cNvPr id="0" name=""/>
        <dsp:cNvSpPr/>
      </dsp:nvSpPr>
      <dsp:spPr>
        <a:xfrm>
          <a:off x="1635252" y="5584293"/>
          <a:ext cx="1163535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81280" rIns="81280" bIns="81280" numCol="1" spcCol="1270" anchor="ctr" anchorCtr="0">
          <a:noAutofit/>
        </a:bodyPr>
        <a:lstStyle/>
        <a:p>
          <a:pPr marL="0" lvl="0" indent="0" algn="l" defTabSz="1422400">
            <a:lnSpc>
              <a:spcPct val="90000"/>
            </a:lnSpc>
            <a:spcBef>
              <a:spcPct val="0"/>
            </a:spcBef>
            <a:spcAft>
              <a:spcPct val="35000"/>
            </a:spcAft>
            <a:buNone/>
          </a:pPr>
          <a:r>
            <a:rPr lang="en-US" sz="3200" kern="1200" dirty="0"/>
            <a:t>Instagram - </a:t>
          </a:r>
          <a:r>
            <a:rPr lang="en-CA" sz="3200" kern="1200" dirty="0"/>
            <a:t>Engagement is healthy </a:t>
          </a:r>
          <a:endParaRPr lang="en-US" sz="3200" kern="1200" dirty="0"/>
        </a:p>
      </dsp:txBody>
      <dsp:txXfrm>
        <a:off x="1635252" y="5584293"/>
        <a:ext cx="11635359" cy="1117251"/>
      </dsp:txXfrm>
    </dsp:sp>
    <dsp:sp modelId="{804A6163-9A82-A344-9026-FF11F474224D}">
      <dsp:nvSpPr>
        <dsp:cNvPr id="0" name=""/>
        <dsp:cNvSpPr/>
      </dsp:nvSpPr>
      <dsp:spPr>
        <a:xfrm>
          <a:off x="936970" y="5444637"/>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B479DC-D94C-2D40-9430-CA7F59EB8AB1}">
      <dsp:nvSpPr>
        <dsp:cNvPr id="0" name=""/>
        <dsp:cNvSpPr/>
      </dsp:nvSpPr>
      <dsp:spPr>
        <a:xfrm>
          <a:off x="834662" y="7259635"/>
          <a:ext cx="12435949" cy="111725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6819" tIns="81280" rIns="81280" bIns="81280" numCol="1" spcCol="1270" anchor="ctr" anchorCtr="0">
          <a:noAutofit/>
        </a:bodyPr>
        <a:lstStyle/>
        <a:p>
          <a:pPr marL="0" lvl="0" indent="0" algn="l" defTabSz="1422400">
            <a:lnSpc>
              <a:spcPct val="90000"/>
            </a:lnSpc>
            <a:spcBef>
              <a:spcPct val="0"/>
            </a:spcBef>
            <a:spcAft>
              <a:spcPct val="35000"/>
            </a:spcAft>
            <a:buNone/>
          </a:pPr>
          <a:r>
            <a:rPr lang="en-CA" sz="3200" b="1" kern="1200" dirty="0"/>
            <a:t>X/Twitter - </a:t>
          </a:r>
          <a:r>
            <a:rPr lang="en-CA" sz="3200" kern="1200" dirty="0"/>
            <a:t>is underperforming and may need a re-evaluation of prioritization.</a:t>
          </a:r>
          <a:endParaRPr lang="en-US" sz="3200" kern="1200" dirty="0"/>
        </a:p>
      </dsp:txBody>
      <dsp:txXfrm>
        <a:off x="834662" y="7259635"/>
        <a:ext cx="12435949" cy="1117251"/>
      </dsp:txXfrm>
    </dsp:sp>
    <dsp:sp modelId="{8C03D0C4-FBE9-ED45-8937-48079ECDCBDE}">
      <dsp:nvSpPr>
        <dsp:cNvPr id="0" name=""/>
        <dsp:cNvSpPr/>
      </dsp:nvSpPr>
      <dsp:spPr>
        <a:xfrm>
          <a:off x="136380" y="7119979"/>
          <a:ext cx="1396564" cy="1396564"/>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13AF51-8C8C-F54E-9763-763F9070EC53}">
      <dsp:nvSpPr>
        <dsp:cNvPr id="0" name=""/>
        <dsp:cNvSpPr/>
      </dsp:nvSpPr>
      <dsp:spPr>
        <a:xfrm>
          <a:off x="-21447" y="0"/>
          <a:ext cx="7920878" cy="7920878"/>
        </a:xfrm>
        <a:prstGeom prst="pie">
          <a:avLst>
            <a:gd name="adj1" fmla="val 5400000"/>
            <a:gd name="adj2" fmla="val 16200000"/>
          </a:avLst>
        </a:prstGeom>
        <a:solidFill>
          <a:srgbClr val="4D182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BEEC7E-CC06-FB48-8DC5-7D030D211A4D}">
      <dsp:nvSpPr>
        <dsp:cNvPr id="0" name=""/>
        <dsp:cNvSpPr/>
      </dsp:nvSpPr>
      <dsp:spPr>
        <a:xfrm>
          <a:off x="3960439" y="0"/>
          <a:ext cx="11593289" cy="792087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Strong Overall Traffic</a:t>
          </a:r>
          <a:endParaRPr lang="en-US" sz="6500" kern="1200" dirty="0"/>
        </a:p>
      </dsp:txBody>
      <dsp:txXfrm>
        <a:off x="3960439" y="0"/>
        <a:ext cx="5796644" cy="2376268"/>
      </dsp:txXfrm>
    </dsp:sp>
    <dsp:sp modelId="{0D76CE70-9D7C-3A45-BA06-56CA5ADF07A7}">
      <dsp:nvSpPr>
        <dsp:cNvPr id="0" name=""/>
        <dsp:cNvSpPr/>
      </dsp:nvSpPr>
      <dsp:spPr>
        <a:xfrm>
          <a:off x="1364708" y="2376268"/>
          <a:ext cx="5148565" cy="5148565"/>
        </a:xfrm>
        <a:prstGeom prst="pie">
          <a:avLst>
            <a:gd name="adj1" fmla="val 5400000"/>
            <a:gd name="adj2" fmla="val 16200000"/>
          </a:avLst>
        </a:prstGeom>
        <a:solidFill>
          <a:srgbClr val="1D4D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C716B9-354E-F54C-819C-F03BF87653C5}">
      <dsp:nvSpPr>
        <dsp:cNvPr id="0" name=""/>
        <dsp:cNvSpPr/>
      </dsp:nvSpPr>
      <dsp:spPr>
        <a:xfrm>
          <a:off x="3938991" y="2376268"/>
          <a:ext cx="11593289" cy="514856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Engagement</a:t>
          </a:r>
          <a:endParaRPr lang="en-US" sz="6500" kern="1200" dirty="0"/>
        </a:p>
      </dsp:txBody>
      <dsp:txXfrm>
        <a:off x="3938991" y="2376268"/>
        <a:ext cx="5796644" cy="2376260"/>
      </dsp:txXfrm>
    </dsp:sp>
    <dsp:sp modelId="{FB5AA209-EBE8-0546-9290-0BB1D835D921}">
      <dsp:nvSpPr>
        <dsp:cNvPr id="0" name=""/>
        <dsp:cNvSpPr/>
      </dsp:nvSpPr>
      <dsp:spPr>
        <a:xfrm>
          <a:off x="2750860" y="4752529"/>
          <a:ext cx="2376261" cy="2376261"/>
        </a:xfrm>
        <a:prstGeom prst="pie">
          <a:avLst>
            <a:gd name="adj1" fmla="val 5400000"/>
            <a:gd name="adj2" fmla="val 16200000"/>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69ECFC-78FB-7D40-9100-2E2FCF7F2148}">
      <dsp:nvSpPr>
        <dsp:cNvPr id="0" name=""/>
        <dsp:cNvSpPr/>
      </dsp:nvSpPr>
      <dsp:spPr>
        <a:xfrm>
          <a:off x="3938991" y="4752529"/>
          <a:ext cx="11593289" cy="237626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n-CA" sz="6500" b="1" kern="1200" dirty="0"/>
            <a:t>Content Strategy</a:t>
          </a:r>
          <a:endParaRPr lang="en-US" sz="6500" kern="1200" dirty="0"/>
        </a:p>
      </dsp:txBody>
      <dsp:txXfrm>
        <a:off x="3938991" y="4752529"/>
        <a:ext cx="5796644" cy="2376261"/>
      </dsp:txXfrm>
    </dsp:sp>
    <dsp:sp modelId="{59D49A64-62D9-944E-BF7D-C89A9A44DC47}">
      <dsp:nvSpPr>
        <dsp:cNvPr id="0" name=""/>
        <dsp:cNvSpPr/>
      </dsp:nvSpPr>
      <dsp:spPr>
        <a:xfrm>
          <a:off x="9692740" y="0"/>
          <a:ext cx="5882434" cy="2376268"/>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None/>
          </a:pPr>
          <a:r>
            <a:rPr lang="en-CA" sz="4400" kern="1200" dirty="0"/>
            <a:t>  Consistent visibility and user interest in NSFM's online content</a:t>
          </a:r>
          <a:endParaRPr lang="en-US" sz="4400" kern="1200" dirty="0"/>
        </a:p>
      </dsp:txBody>
      <dsp:txXfrm>
        <a:off x="9692740" y="0"/>
        <a:ext cx="5882434" cy="2376268"/>
      </dsp:txXfrm>
    </dsp:sp>
    <dsp:sp modelId="{331A2677-4F74-EC4C-89BD-C19FBCECC45C}">
      <dsp:nvSpPr>
        <dsp:cNvPr id="0" name=""/>
        <dsp:cNvSpPr/>
      </dsp:nvSpPr>
      <dsp:spPr>
        <a:xfrm>
          <a:off x="9729114" y="2376268"/>
          <a:ext cx="5809686" cy="237626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None/>
          </a:pPr>
          <a:r>
            <a:rPr lang="en-CA" sz="4400" kern="1200" dirty="0"/>
            <a:t>  58.5% rate shows relevant, usable content</a:t>
          </a:r>
          <a:endParaRPr lang="en-US" sz="4400" kern="1200" dirty="0"/>
        </a:p>
      </dsp:txBody>
      <dsp:txXfrm>
        <a:off x="9729114" y="2376268"/>
        <a:ext cx="5809686" cy="2376260"/>
      </dsp:txXfrm>
    </dsp:sp>
    <dsp:sp modelId="{689DD024-81C5-6544-94B1-CE3A0A9B6E16}">
      <dsp:nvSpPr>
        <dsp:cNvPr id="0" name=""/>
        <dsp:cNvSpPr/>
      </dsp:nvSpPr>
      <dsp:spPr>
        <a:xfrm>
          <a:off x="9721521" y="4752529"/>
          <a:ext cx="5824874" cy="237626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285750" lvl="1" indent="-285750" algn="l" defTabSz="1955800">
            <a:lnSpc>
              <a:spcPct val="90000"/>
            </a:lnSpc>
            <a:spcBef>
              <a:spcPct val="0"/>
            </a:spcBef>
            <a:spcAft>
              <a:spcPct val="15000"/>
            </a:spcAft>
            <a:buNone/>
          </a:pPr>
          <a:r>
            <a:rPr lang="en-CA" sz="4400" kern="1200" dirty="0"/>
            <a:t>  Further promote high-performing areas like Parks &amp; Recreation</a:t>
          </a:r>
          <a:endParaRPr lang="en-US" sz="4400" kern="1200" dirty="0"/>
        </a:p>
      </dsp:txBody>
      <dsp:txXfrm>
        <a:off x="9721521" y="4752529"/>
        <a:ext cx="5824874" cy="23762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C4E5A-B0EC-D249-B787-F48C3B6BA1BC}">
      <dsp:nvSpPr>
        <dsp:cNvPr id="0" name=""/>
        <dsp:cNvSpPr/>
      </dsp:nvSpPr>
      <dsp:spPr>
        <a:xfrm>
          <a:off x="5184576" y="0"/>
          <a:ext cx="7776864" cy="3256709"/>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t" anchorCtr="0">
          <a:noAutofit/>
        </a:bodyPr>
        <a:lstStyle/>
        <a:p>
          <a:pPr marL="285750" lvl="1" indent="-285750" algn="l" defTabSz="1511300">
            <a:lnSpc>
              <a:spcPct val="90000"/>
            </a:lnSpc>
            <a:spcBef>
              <a:spcPct val="0"/>
            </a:spcBef>
            <a:spcAft>
              <a:spcPct val="15000"/>
            </a:spcAft>
            <a:buNone/>
          </a:pPr>
          <a:br>
            <a:rPr lang="en-CA" sz="3400" kern="1200" dirty="0"/>
          </a:br>
          <a:r>
            <a:rPr lang="en-CA" sz="3400" b="1" kern="1200" dirty="0"/>
            <a:t>55.41%</a:t>
          </a:r>
          <a:r>
            <a:rPr lang="en-CA" sz="3400" kern="1200" dirty="0"/>
            <a:t> is well above typical industry averages (20-30%), indicating strong subject lines or subscriber interest.</a:t>
          </a:r>
          <a:endParaRPr lang="en-US" sz="3400" kern="1200" dirty="0"/>
        </a:p>
      </dsp:txBody>
      <dsp:txXfrm>
        <a:off x="5184576" y="407089"/>
        <a:ext cx="6555598" cy="2442531"/>
      </dsp:txXfrm>
    </dsp:sp>
    <dsp:sp modelId="{43CD4139-052A-2D43-9F95-2ACAEA181677}">
      <dsp:nvSpPr>
        <dsp:cNvPr id="0" name=""/>
        <dsp:cNvSpPr/>
      </dsp:nvSpPr>
      <dsp:spPr>
        <a:xfrm>
          <a:off x="0" y="835"/>
          <a:ext cx="5184576" cy="3256709"/>
        </a:xfrm>
        <a:prstGeom prst="roundRect">
          <a:avLst/>
        </a:prstGeom>
        <a:solidFill>
          <a:srgbClr val="1D4D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CA" sz="6500" b="1" kern="1200" dirty="0"/>
            <a:t>Average Open Rate</a:t>
          </a:r>
          <a:endParaRPr lang="en-US" sz="6500" kern="1200" dirty="0"/>
        </a:p>
      </dsp:txBody>
      <dsp:txXfrm>
        <a:off x="158979" y="159814"/>
        <a:ext cx="4866618" cy="2938751"/>
      </dsp:txXfrm>
    </dsp:sp>
    <dsp:sp modelId="{07FA8851-F59D-B34F-AF09-5E3B349FA4C0}">
      <dsp:nvSpPr>
        <dsp:cNvPr id="0" name=""/>
        <dsp:cNvSpPr/>
      </dsp:nvSpPr>
      <dsp:spPr>
        <a:xfrm>
          <a:off x="5184005" y="3583215"/>
          <a:ext cx="7776864" cy="3256709"/>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t" anchorCtr="0">
          <a:noAutofit/>
        </a:bodyPr>
        <a:lstStyle/>
        <a:p>
          <a:pPr marL="285750" lvl="1" indent="-285750" algn="l" defTabSz="1511300">
            <a:lnSpc>
              <a:spcPct val="90000"/>
            </a:lnSpc>
            <a:spcBef>
              <a:spcPct val="0"/>
            </a:spcBef>
            <a:spcAft>
              <a:spcPct val="15000"/>
            </a:spcAft>
            <a:buNone/>
          </a:pPr>
          <a:br>
            <a:rPr lang="en-CA" sz="3400" kern="1200" dirty="0"/>
          </a:br>
          <a:r>
            <a:rPr lang="en-CA" sz="3400" b="1" kern="1200" dirty="0"/>
            <a:t>11.84%</a:t>
          </a:r>
          <a:r>
            <a:rPr lang="en-CA" sz="3400" kern="1200" dirty="0"/>
            <a:t>  is a strong result reflecting relevant and engaging content inside the emails.</a:t>
          </a:r>
          <a:endParaRPr lang="en-US" sz="3400" kern="1200" dirty="0"/>
        </a:p>
      </dsp:txBody>
      <dsp:txXfrm>
        <a:off x="5184005" y="3990304"/>
        <a:ext cx="6555598" cy="2442531"/>
      </dsp:txXfrm>
    </dsp:sp>
    <dsp:sp modelId="{8CC44F07-C417-484F-845E-E3B1B4CF9B10}">
      <dsp:nvSpPr>
        <dsp:cNvPr id="0" name=""/>
        <dsp:cNvSpPr/>
      </dsp:nvSpPr>
      <dsp:spPr>
        <a:xfrm>
          <a:off x="0" y="3583215"/>
          <a:ext cx="5184576" cy="3256709"/>
        </a:xfrm>
        <a:prstGeom prst="roundRect">
          <a:avLst/>
        </a:prstGeom>
        <a:solidFill>
          <a:srgbClr val="1D4C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a:lnSpc>
              <a:spcPct val="90000"/>
            </a:lnSpc>
            <a:spcBef>
              <a:spcPct val="0"/>
            </a:spcBef>
            <a:spcAft>
              <a:spcPct val="35000"/>
            </a:spcAft>
            <a:buNone/>
          </a:pPr>
          <a:r>
            <a:rPr lang="en-CA" sz="6500" b="1" kern="1200" dirty="0"/>
            <a:t>Average Click Rate</a:t>
          </a:r>
          <a:endParaRPr lang="en-US" sz="6500" kern="1200" dirty="0"/>
        </a:p>
      </dsp:txBody>
      <dsp:txXfrm>
        <a:off x="158979" y="3742194"/>
        <a:ext cx="4866618" cy="293875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t>2025-08-13</a:t>
            </a:fld>
            <a:endParaRPr lang="en-US" dirty="0"/>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t>‹#›</a:t>
            </a:fld>
            <a:endParaRPr lang="en-US" dirty="0"/>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t>2025-08-13</a:t>
            </a:fld>
            <a:endParaRPr lang="en-US" dirty="0"/>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t>‹#›</a:t>
            </a:fld>
            <a:endParaRPr lang="en-US" dirty="0"/>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www.cbc.ca/player/play/video/9.6811547" TargetMode="External"/><Relationship Id="rId3" Type="http://schemas.openxmlformats.org/officeDocument/2006/relationships/hyperlink" Target="https://globalnews.ca/news/11132669/nova-scotia-municipalities-protect-coastlines/" TargetMode="External"/><Relationship Id="rId7" Type="http://schemas.openxmlformats.org/officeDocument/2006/relationships/hyperlink" Target="https://www.cbc.ca/news/canada/nova-scotia/nova-scotia-to-do-own-study-of-3-areas-with-uranium-deposits-without-drilling-or-digging-1.7568708"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www.allnovascotia.com/search" TargetMode="External"/><Relationship Id="rId5" Type="http://schemas.openxmlformats.org/officeDocument/2006/relationships/hyperlink" Target="https://www.halifaxexaminer.ca/government/province-house/nova-scotia-announces-example-land-use-bylaws-for-municipalities-to-protect-coastlines/" TargetMode="External"/><Relationship Id="rId4" Type="http://schemas.openxmlformats.org/officeDocument/2006/relationships/hyperlink" Target="https://www.allnovascotia.com/headlines?lineup=politics&amp;story_key=MTkxNzM0" TargetMode="External"/><Relationship Id="rId9" Type="http://schemas.openxmlformats.org/officeDocument/2006/relationships/hyperlink" Target="https://www.cbc.ca/news/canada/new-brunswick/nova-scotia-code-of-conduct-comparison-nova-scotia-1.7576079" TargetMode="Externa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s://www.cbc.ca/player/play/video/9.6808505" TargetMode="External"/><Relationship Id="rId13" Type="http://schemas.openxmlformats.org/officeDocument/2006/relationships/hyperlink" Target="https://www.ctvnews.ca/atlantic/video/2025/04/23/halifax-mayor-surprised-by-sewage-plan/" TargetMode="External"/><Relationship Id="rId18" Type="http://schemas.openxmlformats.org/officeDocument/2006/relationships/hyperlink" Target="https://www.ctvnews.ca/atlantic/nova-scotia/article/halifax-municipal-accounts-leave-x-prompting-questions-about-emergency-communications/" TargetMode="External"/><Relationship Id="rId3" Type="http://schemas.openxmlformats.org/officeDocument/2006/relationships/hyperlink" Target="https://www.cbc.ca/player/play/video/9.6701622" TargetMode="External"/><Relationship Id="rId21" Type="http://schemas.openxmlformats.org/officeDocument/2006/relationships/hyperlink" Target="https://www.ctvnews.ca/atlantic/nova-scotia/article/halifax-deputy-mayor-seeking-report-on-upcoming-bike-lane-projects-costs/" TargetMode="External"/><Relationship Id="rId7" Type="http://schemas.openxmlformats.org/officeDocument/2006/relationships/hyperlink" Target="https://www.cbc.ca/news/canada/nova-scotia/halifax-council-passes-plan-to-prepare-city-for-1-million-people-1.7566338" TargetMode="External"/><Relationship Id="rId12" Type="http://schemas.openxmlformats.org/officeDocument/2006/relationships/hyperlink" Target="https://www.ctvnews.ca/atlantic/nova-scotia/article/why-fewer-canadians-are-considering-buying-an-electric-vehicle/" TargetMode="External"/><Relationship Id="rId17" Type="http://schemas.openxmlformats.org/officeDocument/2006/relationships/hyperlink" Target="https://www.ctvnews.ca/atlantic/nova-scotia/article/halifax-regional-municipality-closes-geary-street-encampment-site/" TargetMode="External"/><Relationship Id="rId2" Type="http://schemas.openxmlformats.org/officeDocument/2006/relationships/slide" Target="../slides/slide27.xml"/><Relationship Id="rId16" Type="http://schemas.openxmlformats.org/officeDocument/2006/relationships/hyperlink" Target="https://www.ctvnews.ca/atlantic/nova-scotia/article/halifax-ranks-as-third-most-traffic-clogged-city-centre-in-canada/" TargetMode="External"/><Relationship Id="rId20" Type="http://schemas.openxmlformats.org/officeDocument/2006/relationships/hyperlink" Target="https://www.ctvnews.ca/canada/article/fed-up-with-trump-rhetoric-us-city-renames-street-to-honour-canada/" TargetMode="External"/><Relationship Id="rId1" Type="http://schemas.openxmlformats.org/officeDocument/2006/relationships/notesMaster" Target="../notesMasters/notesMaster1.xml"/><Relationship Id="rId6" Type="http://schemas.openxmlformats.org/officeDocument/2006/relationships/hyperlink" Target="https://www.cbc.ca/player/play/video/9.6790963" TargetMode="External"/><Relationship Id="rId11" Type="http://schemas.openxmlformats.org/officeDocument/2006/relationships/hyperlink" Target="https://www.ctvnews.ca/atlantic/video/2025/03/21/locals-react-to-chignecto-isthmus-funding-announcement/" TargetMode="External"/><Relationship Id="rId5" Type="http://schemas.openxmlformats.org/officeDocument/2006/relationships/hyperlink" Target="https://www.cbc.ca/news/canada/nova-scotia/municipalities-residents-call-urgent-action-holes-nova-scotia-coastal-protection-1.7554522" TargetMode="External"/><Relationship Id="rId15" Type="http://schemas.openxmlformats.org/officeDocument/2006/relationships/hyperlink" Target="https://www.ctvnews.ca/atlantic/nova-scotia/article/birds-trapped-in-abandoned-building-across-from-cbrm-city-hall/" TargetMode="External"/><Relationship Id="rId10" Type="http://schemas.openxmlformats.org/officeDocument/2006/relationships/hyperlink" Target="https://www.ctvnews.ca/atlantic/nova-scotia/article/nova-scotia-will-spend-250k-on-school-garden-programs/" TargetMode="External"/><Relationship Id="rId19" Type="http://schemas.openxmlformats.org/officeDocument/2006/relationships/hyperlink" Target="https://www.ctvnews.ca/atlantic/nova-scotia/article/hrm-isnt-effectively-managing-its-winter-operations-auditor-general/" TargetMode="External"/><Relationship Id="rId4" Type="http://schemas.openxmlformats.org/officeDocument/2006/relationships/hyperlink" Target="https://www.cbc.ca/player/play/video/9.6785477" TargetMode="External"/><Relationship Id="rId9" Type="http://schemas.openxmlformats.org/officeDocument/2006/relationships/hyperlink" Target="https://www.ctvnews.ca/atlantic/nova-scotia/article/halifax-reviews-contracts-with-american-firms-amid-ongoing-trade-war/" TargetMode="External"/><Relationship Id="rId14" Type="http://schemas.openxmlformats.org/officeDocument/2006/relationships/hyperlink" Target="https://www.ctvnews.ca/atlantic/nova-scotia/article/plymouth-community-centre-receiving-3m-to-add-more-early-learning-child-care-spaces/" TargetMode="External"/><Relationship Id="rId22" Type="http://schemas.openxmlformats.org/officeDocument/2006/relationships/hyperlink" Target="https://globalnews.ca/news/11132669/nova-scotia-municipalities-protect-coastlines/" TargetMode="External"/></Relationships>
</file>

<file path=ppt/notesSlides/_rels/notesSlide15.xml.rels><?xml version="1.0" encoding="UTF-8" standalone="yes"?>
<Relationships xmlns="http://schemas.openxmlformats.org/package/2006/relationships"><Relationship Id="rId13" Type="http://schemas.openxmlformats.org/officeDocument/2006/relationships/hyperlink" Target="https://www.cbc.ca/news/canada/nova-scotia/the-n-s-government-asked-municipalities-to-support-more-resource-development-that-hasn-t-happened-1.7501999" TargetMode="External"/><Relationship Id="rId18" Type="http://schemas.openxmlformats.org/officeDocument/2006/relationships/hyperlink" Target="https://www.cbc.ca/news/canada/nova-scotia/annapolis-valley-fire-departments-merger-1.7511986" TargetMode="External"/><Relationship Id="rId26" Type="http://schemas.openxmlformats.org/officeDocument/2006/relationships/hyperlink" Target="https://www.cbc.ca/news/canada/nova-scotia/nova-scotia-guard-deployed-for-first-time-to-support-search-for-missing-children-1.7526914" TargetMode="External"/><Relationship Id="rId39" Type="http://schemas.openxmlformats.org/officeDocument/2006/relationships/hyperlink" Target="https://www.cbc.ca/news/canada/nova-scotia/cbrm-conflict-new-housing-and-existing-property-owners-1.7560813" TargetMode="External"/><Relationship Id="rId21" Type="http://schemas.openxmlformats.org/officeDocument/2006/relationships/hyperlink" Target="https://www.cbc.ca/news/canada/nova-scotia/cbrm-councillor-says-residents-kept-in-dark-second-shooting-sydney-mines-1.7516724" TargetMode="External"/><Relationship Id="rId34" Type="http://schemas.openxmlformats.org/officeDocument/2006/relationships/hyperlink" Target="https://www.cbc.ca/news/canada/nova-scotia/residents-properties-uranium-exploration-1.7540936" TargetMode="External"/><Relationship Id="rId42" Type="http://schemas.openxmlformats.org/officeDocument/2006/relationships/hyperlink" Target="https://www.cbc.ca/news/canada/nova-scotia/stewiacke-slows-development-water-treatment-plant-1.7571888" TargetMode="External"/><Relationship Id="rId47" Type="http://schemas.openxmlformats.org/officeDocument/2006/relationships/hyperlink" Target="https://www.newsminimalist.com/articles/halifax-proposes-new-floodplain-rules-for-sackville-river-61bdddcb" TargetMode="External"/><Relationship Id="rId50" Type="http://schemas.openxmlformats.org/officeDocument/2006/relationships/hyperlink" Target="https://emagazine.renewcanada.net/?pid=ODg8881293&amp;p=27&amp;v=2.6" TargetMode="External"/><Relationship Id="rId55" Type="http://schemas.openxmlformats.org/officeDocument/2006/relationships/hyperlink" Target="https://www.globenewswire.com/news-release/2025/06/27/3106568/0/en/Media-Statement-NPF-Welcomes-Nova-Scotia-s-Policing-Reforms-and-Continued-Partnership-with-RCMP.html" TargetMode="External"/><Relationship Id="rId7" Type="http://schemas.openxmlformats.org/officeDocument/2006/relationships/hyperlink" Target="https://www.cbc.ca/news/canada/nova-scotia/halifax-bird-canada-to-deliver-shared-scooter-e-bike-pilot-1.7496599" TargetMode="External"/><Relationship Id="rId2" Type="http://schemas.openxmlformats.org/officeDocument/2006/relationships/slide" Target="../slides/slide28.xml"/><Relationship Id="rId16" Type="http://schemas.openxmlformats.org/officeDocument/2006/relationships/hyperlink" Target="https://www.cbc.ca/news/canada/nova-scotia/ns-moves-forward-with-plan-to-force-municipalities-to-protect-coastlines-1.7510695" TargetMode="External"/><Relationship Id="rId29" Type="http://schemas.openxmlformats.org/officeDocument/2006/relationships/hyperlink" Target="https://www.cbc.ca/news/canada/nova-scotia/halifax-moves-ahead-with-downtown-dartmouth-heritage-district-1.7534188" TargetMode="External"/><Relationship Id="rId11" Type="http://schemas.openxmlformats.org/officeDocument/2006/relationships/hyperlink" Target="https://www.cbc.ca/news/canada/nova-scotia/ns-to-keep-port-hawksbury-main-street-3-lanes-1.7500456" TargetMode="External"/><Relationship Id="rId24" Type="http://schemas.openxmlformats.org/officeDocument/2006/relationships/hyperlink" Target="https://www.cbc.ca/news/canada/nova-scotia/swim-nova-scotia-new-aquatic-facility-acadia-pool-closure-1.7519933" TargetMode="External"/><Relationship Id="rId32" Type="http://schemas.openxmlformats.org/officeDocument/2006/relationships/hyperlink" Target="https://www.cbc.ca/news/canada/nova-scotia/residents-in-kentville-new-minas-raising-big-stink-1.7540368" TargetMode="External"/><Relationship Id="rId37" Type="http://schemas.openxmlformats.org/officeDocument/2006/relationships/hyperlink" Target="https://www.cbc.ca/news/canada/nova-scotia/hants-county-residents-voice-concerns-over-undesirable-uranium-mining-proposal-1.7549483" TargetMode="External"/><Relationship Id="rId40" Type="http://schemas.openxmlformats.org/officeDocument/2006/relationships/hyperlink" Target="https://www.cbc.ca/news/canada/nova-scotia/cornwallis-square-name-change-annapolis-valley-first-nation-1.7563537" TargetMode="External"/><Relationship Id="rId45" Type="http://schemas.openxmlformats.org/officeDocument/2006/relationships/hyperlink" Target="https://www.saltwire.com/nova-scotia/annapolis-valley/windsor-flood-zone-residents-urging-action-to-address-chronic-issue" TargetMode="External"/><Relationship Id="rId53" Type="http://schemas.openxmlformats.org/officeDocument/2006/relationships/hyperlink" Target="https://news.westernu.ca/2025/05/how-to-protect-your-home-from-wildfires/" TargetMode="External"/><Relationship Id="rId5" Type="http://schemas.openxmlformats.org/officeDocument/2006/relationships/hyperlink" Target="https://www.cbc.ca/news/canada/nova-scotia/houston-government-softens-language-in-transportation-bill-1.7493207" TargetMode="External"/><Relationship Id="rId10" Type="http://schemas.openxmlformats.org/officeDocument/2006/relationships/hyperlink" Target="https://www.cbc.ca/news/canada/nova-scotia/barrington-municipality-selling-off-wind-turbine-1.7498364" TargetMode="External"/><Relationship Id="rId19" Type="http://schemas.openxmlformats.org/officeDocument/2006/relationships/hyperlink" Target="https://www.cbc.ca/news/canada/nova-scotia/new-glasgow-fluoride-water-1.7508892" TargetMode="External"/><Relationship Id="rId31" Type="http://schemas.openxmlformats.org/officeDocument/2006/relationships/hyperlink" Target="https://www.cbc.ca/news/canada/nova-scotia/municipalities-unprepared-for-uranium-exploration-in-their-backyard-1.7535804" TargetMode="External"/><Relationship Id="rId44" Type="http://schemas.openxmlformats.org/officeDocument/2006/relationships/hyperlink" Target="https://www.insurancejournal.com/news/national/2025/03/27/817375.htm" TargetMode="External"/><Relationship Id="rId52" Type="http://schemas.openxmlformats.org/officeDocument/2006/relationships/hyperlink" Target="https://www.carriermanagement.com/news/2025/05/12/275103.htm" TargetMode="External"/><Relationship Id="rId4" Type="http://schemas.openxmlformats.org/officeDocument/2006/relationships/hyperlink" Target="https://www.cbc.ca/news/canada/nova-scotia/recycling-nova-scotia-extended-producer-responsibility-1.7465001" TargetMode="External"/><Relationship Id="rId9" Type="http://schemas.openxmlformats.org/officeDocument/2006/relationships/hyperlink" Target="https://www.cbc.ca/news/canada/nova-scotia/former-cop-sues-police-chief-and-town-of-amherst-1.7496519" TargetMode="External"/><Relationship Id="rId14" Type="http://schemas.openxmlformats.org/officeDocument/2006/relationships/hyperlink" Target="https://www.cbc.ca/news/canada/nova-scotia/digby-arena-facility-updates-1.7508232" TargetMode="External"/><Relationship Id="rId22" Type="http://schemas.openxmlformats.org/officeDocument/2006/relationships/hyperlink" Target="https://www.cbc.ca/news/canada/nova-scotia/pictou-county-thefts-landmarks-plaques-1.7517597" TargetMode="External"/><Relationship Id="rId27" Type="http://schemas.openxmlformats.org/officeDocument/2006/relationships/hyperlink" Target="https://www.cbc.ca/news/canada/nova-scotia/cbu-approves-2025-26-operating-budget-6-8m-deficit-1.7528131" TargetMode="External"/><Relationship Id="rId30" Type="http://schemas.openxmlformats.org/officeDocument/2006/relationships/hyperlink" Target="https://www.cbc.ca/news/canada/nova-scotia/halifax-water-rate-increase-regulatory-board-province-intervenes-1.7535958" TargetMode="External"/><Relationship Id="rId35" Type="http://schemas.openxmlformats.org/officeDocument/2006/relationships/hyperlink" Target="https://www.cbc.ca/news/canada/nova-scotia/halifax-water-boil-water-order-documents-freedom-of-information-request-1.7537696" TargetMode="External"/><Relationship Id="rId43" Type="http://schemas.openxmlformats.org/officeDocument/2006/relationships/hyperlink" Target="https://www.pictouadvocate.com/community/affordable-housing-options-spark-interest/article_cab539f4-b6e1-4748-823b-cccacb958b14.html" TargetMode="External"/><Relationship Id="rId48" Type="http://schemas.openxmlformats.org/officeDocument/2006/relationships/hyperlink" Target="https://educationnewscanada.com/article/education/level/k12/3/1134228/funding-for-school-gardens-provides-fresh-healthy-food-for-students.html" TargetMode="External"/><Relationship Id="rId8" Type="http://schemas.openxmlformats.org/officeDocument/2006/relationships/hyperlink" Target="https://www.cbc.ca/news/canada/nova-scotia/truro-expropriation-flooding-1.7494664" TargetMode="External"/><Relationship Id="rId51" Type="http://schemas.openxmlformats.org/officeDocument/2006/relationships/hyperlink" Target="https://www.globest.com/2025/05/13/how-building-in-climate-resilience-can-become-a-commercial-real-estate-edge/" TargetMode="External"/><Relationship Id="rId3" Type="http://schemas.openxmlformats.org/officeDocument/2006/relationships/hyperlink" Target="https://www.cbc.ca/news/canada/nova-scotia/cbrm-pledges-half-a-million-to-cbu-capital-campaign-1.7487831?cmp=rss&amp;utm_medium=email&amp;utm_campaign=Academica-Top-Ten---Fri%2C-Mar-21%2C-2025&amp;utm_source=Envoke-%2AAcademica-Top-Ten-Daily-Newsletter&amp;utm_term=Today%27s-Top-Ten-in-Higher-Ed" TargetMode="External"/><Relationship Id="rId12" Type="http://schemas.openxmlformats.org/officeDocument/2006/relationships/hyperlink" Target="https://www.cbc.ca/news/canada/nova-scotia/council-decision-to-close-public-spring-upsets-colchester-residents-1.7502454" TargetMode="External"/><Relationship Id="rId17" Type="http://schemas.openxmlformats.org/officeDocument/2006/relationships/hyperlink" Target="https://www.cbc.ca/news/canada/nova-scotia/higher-deed-transfer-tax-help-or-hurt-housing-nova-scotia-1.7510757" TargetMode="External"/><Relationship Id="rId25" Type="http://schemas.openxmlformats.org/officeDocument/2006/relationships/hyperlink" Target="https://www.cbc.ca/player/play/video/9.6743608" TargetMode="External"/><Relationship Id="rId33" Type="http://schemas.openxmlformats.org/officeDocument/2006/relationships/hyperlink" Target="https://www.cbc.ca/news/canada/nova-scotia/halifax-water-rate-hike-interveners-killam-oland-1.7542605" TargetMode="External"/><Relationship Id="rId38" Type="http://schemas.openxmlformats.org/officeDocument/2006/relationships/hyperlink" Target="https://www.cbc.ca/news/canada/nova-scotia/pictou-county-council-votes-to-ask-province-to-pause-uranium-plans-1.7550706" TargetMode="External"/><Relationship Id="rId46" Type="http://schemas.openxmlformats.org/officeDocument/2006/relationships/hyperlink" Target="https://www.pressreader.com/canada/tri-county-vanguard/20250508/281530821906136" TargetMode="External"/><Relationship Id="rId20" Type="http://schemas.openxmlformats.org/officeDocument/2006/relationships/hyperlink" Target="https://www.cbc.ca/news/canada/nova-scotia/halifax-cao-says-poor-fiscal-transparency-grade-not-completely-accurate-1.7515773" TargetMode="External"/><Relationship Id="rId41" Type="http://schemas.openxmlformats.org/officeDocument/2006/relationships/hyperlink" Target="https://www.cbc.ca/news/canada/nova-scotia/n-s-mayors-concerned-province-pushing-municipal-police-out-as-government-expands-rcmp-1.7571908" TargetMode="External"/><Relationship Id="rId54" Type="http://schemas.openxmlformats.org/officeDocument/2006/relationships/hyperlink" Target="https://www.grandforksgazette.ca/local-news/how-to-help-protect-your-home-from-wildfire-8053550" TargetMode="External"/><Relationship Id="rId1" Type="http://schemas.openxmlformats.org/officeDocument/2006/relationships/notesMaster" Target="../notesMasters/notesMaster1.xml"/><Relationship Id="rId6" Type="http://schemas.openxmlformats.org/officeDocument/2006/relationships/hyperlink" Target="https://www.cbc.ca/player/play/video/9.6701622" TargetMode="External"/><Relationship Id="rId15" Type="http://schemas.openxmlformats.org/officeDocument/2006/relationships/hyperlink" Target="https://www.cbc.ca/news/canada/nova-scotia/tidal-power-green-energy-bay-of-fundy-trevor-boudreau-1.7509897" TargetMode="External"/><Relationship Id="rId23" Type="http://schemas.openxmlformats.org/officeDocument/2006/relationships/hyperlink" Target="https://www.cbc.ca/news/canada/nova-scotia/pictou-councillor-resigns-after-clashing-with-town-cao-1.7519061" TargetMode="External"/><Relationship Id="rId28" Type="http://schemas.openxmlformats.org/officeDocument/2006/relationships/hyperlink" Target="https://www.cbc.ca/news/canada/nova-scotia/westville-mayor-says-vacant-school-into-housing-could-be-game-changer-1.7530294" TargetMode="External"/><Relationship Id="rId36" Type="http://schemas.openxmlformats.org/officeDocument/2006/relationships/hyperlink" Target="https://www.cbc.ca/news/canada/nova-scotia/nova-scotia-commits-to-fix-for-municipalities-waiting-on-marketing-levies-from-booking-platforms-1.7545841" TargetMode="External"/><Relationship Id="rId49" Type="http://schemas.openxmlformats.org/officeDocument/2006/relationships/hyperlink" Target="https://policyoptions.irpp.org/magazines/april-2025/trump-shock-reset/" TargetMode="External"/></Relationships>
</file>

<file path=ppt/notesSlides/_rels/notesSlide16.xml.rels><?xml version="1.0" encoding="UTF-8" standalone="yes"?>
<Relationships xmlns="http://schemas.openxmlformats.org/package/2006/relationships"><Relationship Id="rId13" Type="http://schemas.openxmlformats.org/officeDocument/2006/relationships/hyperlink" Target="https://www.1015thehawk.com/2025/04/22/114820/" TargetMode="External"/><Relationship Id="rId18" Type="http://schemas.openxmlformats.org/officeDocument/2006/relationships/hyperlink" Target="https://www.cjls.com/2025/05/12/117493/" TargetMode="External"/><Relationship Id="rId26" Type="http://schemas.openxmlformats.org/officeDocument/2006/relationships/hyperlink" Target="https://www.1015thehawk.com/2025/06/04/120089/" TargetMode="External"/><Relationship Id="rId39" Type="http://schemas.openxmlformats.org/officeDocument/2006/relationships/hyperlink" Target="https://halifax.citynews.ca/2025/03/31/deed-transfer-tax-hike-wont-hurt-cottage-demand-real-estate-agency-says/" TargetMode="External"/><Relationship Id="rId21" Type="http://schemas.openxmlformats.org/officeDocument/2006/relationships/hyperlink" Target="https://www.1015thehawk.com/2025/05/15/117972/" TargetMode="External"/><Relationship Id="rId34" Type="http://schemas.openxmlformats.org/officeDocument/2006/relationships/hyperlink" Target="https://www.1015thehawk.com/2025/06/20/121999/" TargetMode="External"/><Relationship Id="rId42" Type="http://schemas.openxmlformats.org/officeDocument/2006/relationships/hyperlink" Target="https://halifax.citynews.ca/2025/04/16/halifax-gets-failing-grade-for-fiscal-accountability-in-national-report/" TargetMode="External"/><Relationship Id="rId47" Type="http://schemas.openxmlformats.org/officeDocument/2006/relationships/hyperlink" Target="https://www.989xfm.ca/sustainable-provincial-funding-for-regional-libraries-raised-at-port-hawkesbury-town-council/" TargetMode="External"/><Relationship Id="rId50" Type="http://schemas.openxmlformats.org/officeDocument/2006/relationships/hyperlink" Target="https://www.989xfm.ca/richmodn-asking-nsfm-to-make-involuntary-destruction-an-advocacy-issue/" TargetMode="External"/><Relationship Id="rId7" Type="http://schemas.openxmlformats.org/officeDocument/2006/relationships/hyperlink" Target="https://www.ckbw.ca/2025/04/11/modl-mayor-says-new-budget-process-improved-transparency-boosted-public-understanding/" TargetMode="External"/><Relationship Id="rId2" Type="http://schemas.openxmlformats.org/officeDocument/2006/relationships/slide" Target="../slides/slide29.xml"/><Relationship Id="rId16" Type="http://schemas.openxmlformats.org/officeDocument/2006/relationships/hyperlink" Target="https://www.cjls.com/2025/05/01/116410/" TargetMode="External"/><Relationship Id="rId29" Type="http://schemas.openxmlformats.org/officeDocument/2006/relationships/hyperlink" Target="https://surge105.ca/2025/06/11/n-s-municipalities-advocate-for-better-rural-healthcare/" TargetMode="External"/><Relationship Id="rId11" Type="http://schemas.openxmlformats.org/officeDocument/2006/relationships/hyperlink" Target="https://www.ckbw.ca/2025/04/16/i-didnt-know-so-ns-towns-had-their-own-flags-check-it-out/" TargetMode="External"/><Relationship Id="rId24" Type="http://schemas.openxmlformats.org/officeDocument/2006/relationships/hyperlink" Target="https://www.1015thehawk.com/2025/05/26/118966/" TargetMode="External"/><Relationship Id="rId32" Type="http://schemas.openxmlformats.org/officeDocument/2006/relationships/hyperlink" Target="https://www.ckbw.ca/2025/06/12/mahone-bay-approves-budget-residential-and-commercial-rates-up-1/" TargetMode="External"/><Relationship Id="rId37" Type="http://schemas.openxmlformats.org/officeDocument/2006/relationships/hyperlink" Target="https://www.cjls.com/2025/06/25/argyle-residents-hear-next-steps-in-ada-program/" TargetMode="External"/><Relationship Id="rId40" Type="http://schemas.openxmlformats.org/officeDocument/2006/relationships/hyperlink" Target="https://halifax.citynews.ca/2025/04/03/funding-announced-to-support-gender-based-violence-initiatives/" TargetMode="External"/><Relationship Id="rId45" Type="http://schemas.openxmlformats.org/officeDocument/2006/relationships/hyperlink" Target="https://halifax.citynews.ca/2025/05/20/nova-scotia-takes-ottawa-to-court-saying-federal-government-must-protect-land-link/" TargetMode="External"/><Relationship Id="rId5" Type="http://schemas.openxmlformats.org/officeDocument/2006/relationships/hyperlink" Target="https://www.ckbw.ca/2025/04/02/do-you-live-in-an-area-with-poor-cell-coverage-report-it/" TargetMode="External"/><Relationship Id="rId15" Type="http://schemas.openxmlformats.org/officeDocument/2006/relationships/hyperlink" Target="https://www.ckbw.ca/2025/05/01/bridgewater-seeks-feedback-on-development-plans-near-exit-12a/" TargetMode="External"/><Relationship Id="rId23" Type="http://schemas.openxmlformats.org/officeDocument/2006/relationships/hyperlink" Target="https://www.1015thehawk.com/2025/05/23/town-municipality-fund-antigonish-transit-society/" TargetMode="External"/><Relationship Id="rId28" Type="http://schemas.openxmlformats.org/officeDocument/2006/relationships/hyperlink" Target="https://www.1015thehawk.com/2025/06/09/projects-in-guysborough-tracadie-receive-provincial-funding/" TargetMode="External"/><Relationship Id="rId36" Type="http://schemas.openxmlformats.org/officeDocument/2006/relationships/hyperlink" Target="https://www.1015thehawk.com/2025/06/25/122580/" TargetMode="External"/><Relationship Id="rId49" Type="http://schemas.openxmlformats.org/officeDocument/2006/relationships/hyperlink" Target="https://www.989xfm.ca/pictou-county-councillors-disappointed-with-minister-john-lohr-over-lower-setbacks-of-wind-turbines-from-residential-property/" TargetMode="External"/><Relationship Id="rId10" Type="http://schemas.openxmlformats.org/officeDocument/2006/relationships/hyperlink" Target="https://www.1015thehawk.com/2025/04/15/114137/" TargetMode="External"/><Relationship Id="rId19" Type="http://schemas.openxmlformats.org/officeDocument/2006/relationships/hyperlink" Target="https://www.cjls.com/2025/05/15/yarmouth-mayor-eager-to-welcome-american-visitors-on-cat/" TargetMode="External"/><Relationship Id="rId31" Type="http://schemas.openxmlformats.org/officeDocument/2006/relationships/hyperlink" Target="https://www.1015thehawk.com/2025/06/12/premier-says-halifax-mayor-on-right-track-with-motion-to-pause-new-bike-lanes/" TargetMode="External"/><Relationship Id="rId44" Type="http://schemas.openxmlformats.org/officeDocument/2006/relationships/hyperlink" Target="https://halifax.citynews.ca/2025/05/15/nova-scotia-gets-170-million-over-10-years-after-signing-housing-infrastructure-deal/" TargetMode="External"/><Relationship Id="rId4" Type="http://schemas.openxmlformats.org/officeDocument/2006/relationships/hyperlink" Target="https://www.ckbw.ca/2025/04/02/bridgewater-passes-budget-with-no-change-to-tax-rates/" TargetMode="External"/><Relationship Id="rId9" Type="http://schemas.openxmlformats.org/officeDocument/2006/relationships/hyperlink" Target="https://www.cjls.com/2025/04/14/mody-develops-strategic-plan-through-2029/" TargetMode="External"/><Relationship Id="rId14" Type="http://schemas.openxmlformats.org/officeDocument/2006/relationships/hyperlink" Target="https://www.1015thehawk.com/2025/04/23/billy-joe-maclean-long-time-mayor-of-phk-and-former-cabinet-minister-dies/" TargetMode="External"/><Relationship Id="rId22" Type="http://schemas.openxmlformats.org/officeDocument/2006/relationships/hyperlink" Target="https://www.1015thehawk.com/2025/05/22/118629/" TargetMode="External"/><Relationship Id="rId27" Type="http://schemas.openxmlformats.org/officeDocument/2006/relationships/hyperlink" Target="https://www.1015thehawk.com/2025/06/04/120204/" TargetMode="External"/><Relationship Id="rId30" Type="http://schemas.openxmlformats.org/officeDocument/2006/relationships/hyperlink" Target="https://www.ckbw.ca/2025/06/12/no-decision-yet-on-rent-cap-extension-says-housing-minister/" TargetMode="External"/><Relationship Id="rId35" Type="http://schemas.openxmlformats.org/officeDocument/2006/relationships/hyperlink" Target="https://www.1015thehawk.com/2025/06/23/child-care-story/" TargetMode="External"/><Relationship Id="rId43" Type="http://schemas.openxmlformats.org/officeDocument/2006/relationships/hyperlink" Target="https://halifax.citynews.ca/2025/04/21/halifax-utility-diverting-millions-of-cubic-metres-of-wastewater-into-harbour-basin/" TargetMode="External"/><Relationship Id="rId48" Type="http://schemas.openxmlformats.org/officeDocument/2006/relationships/hyperlink" Target="https://halifax.citynews.ca/2025/06/07/regional-council-looks-to-extend-student-transit-pass-pilot-program-into-2025-26-school-year/" TargetMode="External"/><Relationship Id="rId8" Type="http://schemas.openxmlformats.org/officeDocument/2006/relationships/hyperlink" Target="https://www.1015thehawk.com/2025/04/11/113774/" TargetMode="External"/><Relationship Id="rId51" Type="http://schemas.openxmlformats.org/officeDocument/2006/relationships/hyperlink" Target="https://www.cbc.ca/listen/live-radio/1-104-the-morning-edition-k-w/clip/16152716-drought-conditions-across-canada-continue-worsen" TargetMode="External"/><Relationship Id="rId3" Type="http://schemas.openxmlformats.org/officeDocument/2006/relationships/hyperlink" Target="https://www.1015thehawk.com/2025/03/19/have-ideas-to-improve-port-hawkesbury-here-is-an-opportunity/" TargetMode="External"/><Relationship Id="rId12" Type="http://schemas.openxmlformats.org/officeDocument/2006/relationships/hyperlink" Target="https://www.cjls.com/2025/04/16/tax-rates-stay-put-in-municipality-of-shelburne/" TargetMode="External"/><Relationship Id="rId17" Type="http://schemas.openxmlformats.org/officeDocument/2006/relationships/hyperlink" Target="https://www.cjls.com/2025/05/06/mody-gets-accessibility-funding-for-municipal-building/" TargetMode="External"/><Relationship Id="rId25" Type="http://schemas.openxmlformats.org/officeDocument/2006/relationships/hyperlink" Target="https://www.1015thehawk.com/2025/06/02/work-on-baddecks-waterfront-begins/" TargetMode="External"/><Relationship Id="rId33" Type="http://schemas.openxmlformats.org/officeDocument/2006/relationships/hyperlink" Target="https://www.cjls.com/2025/06/13/121168/" TargetMode="External"/><Relationship Id="rId38" Type="http://schemas.openxmlformats.org/officeDocument/2006/relationships/hyperlink" Target="https://www.cjls.com/2025/06/26/second-meeting-happening-on-plymouth-connection-trail/" TargetMode="External"/><Relationship Id="rId46" Type="http://schemas.openxmlformats.org/officeDocument/2006/relationships/hyperlink" Target="https://halifax.citynews.ca/2025/05/27/councillor-calls-for-municipal-strategy-to-tackle-commercial-and-industrial-litter/" TargetMode="External"/><Relationship Id="rId20" Type="http://schemas.openxmlformats.org/officeDocument/2006/relationships/hyperlink" Target="https://www.ckbw.ca/2025/05/15/district-of-lunenburg-awards-over-150000-in-grants-to-support-local-groups-and-infrastructure/" TargetMode="External"/><Relationship Id="rId41" Type="http://schemas.openxmlformats.org/officeDocument/2006/relationships/hyperlink" Target="https://halifax.citynews.ca/2025/04/08/halifax-council-approves-billion-dollar-budget/" TargetMode="External"/><Relationship Id="rId1" Type="http://schemas.openxmlformats.org/officeDocument/2006/relationships/notesMaster" Target="../notesMasters/notesMaster1.xml"/><Relationship Id="rId6" Type="http://schemas.openxmlformats.org/officeDocument/2006/relationships/hyperlink" Target="https://www.cjls.com/2025/04/04/yarmouth-launching-second-deer-survey-as-part-of-long-term-management-plan/"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news.novascotia.ca/en/2025/04/22/government-funding-warming-centres-islamic-centres-colchester-transit-study"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news.novascotia.ca/en/2025/04/24/supporting-municipal-projects-announcement" TargetMode="External"/><Relationship Id="rId4" Type="http://schemas.openxmlformats.org/officeDocument/2006/relationships/hyperlink" Target="https://news.novascotia.ca/en/2025/04/24/province-supports-growth-municipalities"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a:t>
            </a:fld>
            <a:endParaRPr lang="en-US" dirty="0"/>
          </a:p>
        </p:txBody>
      </p:sp>
    </p:spTree>
    <p:extLst>
      <p:ext uri="{BB962C8B-B14F-4D97-AF65-F5344CB8AC3E}">
        <p14:creationId xmlns:p14="http://schemas.microsoft.com/office/powerpoint/2010/main" val="2306096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22</a:t>
            </a:fld>
            <a:endParaRPr lang="en-US" dirty="0"/>
          </a:p>
        </p:txBody>
      </p:sp>
    </p:spTree>
    <p:extLst>
      <p:ext uri="{BB962C8B-B14F-4D97-AF65-F5344CB8AC3E}">
        <p14:creationId xmlns:p14="http://schemas.microsoft.com/office/powerpoint/2010/main" val="600575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8CB1D-0322-246B-F83A-BC90625824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5FE3D6-85CA-E5E9-EABD-11DCD7A480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BF7AFA-5FAA-445B-8F21-BF347B6BB35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2148B64-81D2-E2B5-8435-98C3D0B8985C}"/>
              </a:ext>
            </a:extLst>
          </p:cNvPr>
          <p:cNvSpPr>
            <a:spLocks noGrp="1"/>
          </p:cNvSpPr>
          <p:nvPr>
            <p:ph type="sldNum" sz="quarter" idx="5"/>
          </p:nvPr>
        </p:nvSpPr>
        <p:spPr/>
        <p:txBody>
          <a:bodyPr/>
          <a:lstStyle/>
          <a:p>
            <a:fld id="{E9DE8BC6-1A8E-6F40-BA00-B83031D29F77}" type="slidenum">
              <a:rPr lang="en-US" smtClean="0"/>
              <a:t>23</a:t>
            </a:fld>
            <a:endParaRPr lang="en-US" dirty="0"/>
          </a:p>
        </p:txBody>
      </p:sp>
    </p:spTree>
    <p:extLst>
      <p:ext uri="{BB962C8B-B14F-4D97-AF65-F5344CB8AC3E}">
        <p14:creationId xmlns:p14="http://schemas.microsoft.com/office/powerpoint/2010/main" val="1660015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25</a:t>
            </a:fld>
            <a:endParaRPr lang="en-US" dirty="0"/>
          </a:p>
        </p:txBody>
      </p:sp>
    </p:spTree>
    <p:extLst>
      <p:ext uri="{BB962C8B-B14F-4D97-AF65-F5344CB8AC3E}">
        <p14:creationId xmlns:p14="http://schemas.microsoft.com/office/powerpoint/2010/main" val="2236525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MEDIA REQUESTS</a:t>
            </a:r>
            <a:br>
              <a:rPr lang="en-CA" sz="1800" b="1" i="0" u="none"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Apr. 8 Luke Ettinger AllNovaScotia - I am working on a story at allnovascotia.com about some rural developers expressing some frustration about the effectiveness of CMHC. I know Richmond County voted to write to NSFM asking for reflection on this in late March.</a:t>
            </a:r>
            <a:br>
              <a:rPr lang="en-CA" sz="1100" b="0" i="0" u="none" strike="noStrike" kern="1200" dirty="0">
                <a:solidFill>
                  <a:schemeClr val="tx1"/>
                </a:solidFill>
                <a:effectLst/>
                <a:latin typeface="+mn-lt"/>
                <a:ea typeface="+mn-ea"/>
                <a:cs typeface="+mn-cs"/>
              </a:rPr>
            </a:br>
            <a:r>
              <a:rPr lang="en-CA" sz="1100" b="1" i="0" u="none" strike="noStrike" kern="1200" dirty="0">
                <a:solidFill>
                  <a:schemeClr val="tx1"/>
                </a:solidFill>
                <a:effectLst/>
                <a:latin typeface="+mn-lt"/>
                <a:ea typeface="+mn-ea"/>
                <a:cs typeface="+mn-cs"/>
              </a:rPr>
              <a:t>Response </a:t>
            </a:r>
            <a:r>
              <a:rPr lang="en-CA" sz="1100" b="0" i="0" u="none" strike="noStrike" kern="1200" dirty="0">
                <a:solidFill>
                  <a:schemeClr val="tx1"/>
                </a:solidFill>
                <a:effectLst/>
                <a:latin typeface="+mn-lt"/>
                <a:ea typeface="+mn-ea"/>
                <a:cs typeface="+mn-cs"/>
              </a:rPr>
              <a:t>- N/A</a:t>
            </a:r>
            <a:br>
              <a:rPr lang="en-CA" sz="1800" b="0" i="0" u="none"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Apr. 15 Ketih Doucette, Global - RE: Coastal Protection Press Release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3"/>
              </a:rPr>
              <a:t>Response - Apr. 15 Nova Scotia moves forward with plan to force municipalities to protect coastlines</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Apr. 15 AllNovaScotia, Brian Flynn, AllNovaScotia - RE: Coastal Protection Press Release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4"/>
              </a:rPr>
              <a:t>Response - April 16 Halman Suggests Bylaws for Local Coastal Protection</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Apr. 15 Suzanne Rent, Halifax Examiner - RE: Coastal Protection Press Release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5"/>
              </a:rPr>
              <a:t>Response - Apr. 16 Nova Scotia announces example land-use bylaws for municipalities to protect coastlines</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May 15 Luke Ettinger AllNovaScotia RE: Deer Management</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6"/>
              </a:rPr>
              <a:t>Response - May 26 Small Businesses Look To Buck Deer Damage</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May 28 Maria McGowan RE: Reimagined Energy Podcast – Municipal Guest Opportunities</a:t>
            </a:r>
            <a:br>
              <a:rPr lang="en-CA" sz="1800" b="0" i="0" u="none" strike="noStrike" kern="1200" dirty="0">
                <a:solidFill>
                  <a:schemeClr val="tx1"/>
                </a:solidFill>
                <a:effectLst/>
                <a:latin typeface="+mn-lt"/>
                <a:ea typeface="+mn-ea"/>
                <a:cs typeface="+mn-cs"/>
              </a:rPr>
            </a:br>
            <a:r>
              <a:rPr lang="en-CA" sz="1100" b="1" i="0" u="none" strike="noStrike" kern="1200" dirty="0">
                <a:solidFill>
                  <a:schemeClr val="tx1"/>
                </a:solidFill>
                <a:effectLst/>
                <a:latin typeface="+mn-lt"/>
                <a:ea typeface="+mn-ea"/>
                <a:cs typeface="+mn-cs"/>
              </a:rPr>
              <a:t>Response</a:t>
            </a:r>
            <a:r>
              <a:rPr lang="en-CA" sz="1100" b="0" i="0" u="none" strike="noStrike" kern="1200" dirty="0">
                <a:solidFill>
                  <a:schemeClr val="tx1"/>
                </a:solidFill>
                <a:effectLst/>
                <a:latin typeface="+mn-lt"/>
                <a:ea typeface="+mn-ea"/>
                <a:cs typeface="+mn-cs"/>
              </a:rPr>
              <a:t> - N/A</a:t>
            </a:r>
            <a:br>
              <a:rPr lang="en-CA" sz="1800" b="0" i="0" u="none"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Jun 11 Taryn Grant CBC RE: Uranium - I'm aware of four municipalities that have passed motions to ask the province to pause its uranium exploration plans -- Pictou, MODL, Annapolis and West Hants. Do you know of any others who have done the same? Does NSFM have a position on this issue?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7"/>
              </a:rPr>
              <a:t>Response - Jun 23 Nova Scotia to do own study of 3 areas with uranium deposits without drilling or digging</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Jun 25 Haley Ryan CBC RE: Policing Review from the province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8"/>
              </a:rPr>
              <a:t>Response - Jun 25 Nova Scotia to overhaul policing, expand RCMP role</a:t>
            </a:r>
            <a:br>
              <a:rPr lang="en-CA" sz="1800" b="0" i="0" u="sng" strike="noStrike" kern="1200" dirty="0">
                <a:solidFill>
                  <a:schemeClr val="tx1"/>
                </a:solidFill>
                <a:effectLst/>
                <a:latin typeface="+mn-lt"/>
                <a:ea typeface="+mn-ea"/>
                <a:cs typeface="+mn-cs"/>
              </a:rPr>
            </a:br>
            <a:r>
              <a:rPr lang="en-CA" sz="1100" b="0" i="0" u="none" strike="noStrike" kern="1200" dirty="0">
                <a:solidFill>
                  <a:schemeClr val="tx1"/>
                </a:solidFill>
                <a:effectLst/>
                <a:latin typeface="+mn-lt"/>
                <a:ea typeface="+mn-ea"/>
                <a:cs typeface="+mn-cs"/>
              </a:rPr>
              <a:t>Jun 26 Sam Farley CBC NB RE: NS Code of Conduct - why this change to the new code of conduct was needed for NS and how municipalities are welcoming the change.</a:t>
            </a:r>
            <a:br>
              <a:rPr lang="en-CA" sz="1800" b="0" i="0" u="none" strike="noStrike" kern="1200" dirty="0">
                <a:solidFill>
                  <a:schemeClr val="tx1"/>
                </a:solidFill>
                <a:effectLst/>
                <a:latin typeface="+mn-lt"/>
                <a:ea typeface="+mn-ea"/>
                <a:cs typeface="+mn-cs"/>
              </a:rPr>
            </a:br>
            <a:r>
              <a:rPr lang="en-CA" sz="1100" b="0" i="0" u="sng" strike="noStrike" kern="1200" dirty="0">
                <a:solidFill>
                  <a:schemeClr val="tx1"/>
                </a:solidFill>
                <a:effectLst/>
                <a:latin typeface="+mn-lt"/>
                <a:ea typeface="+mn-ea"/>
                <a:cs typeface="+mn-cs"/>
                <a:hlinkClick r:id="rId9"/>
              </a:rPr>
              <a:t>Response - Jul 4 - N.B. codes of conduct allow for degree of council secrecy not possible under N.S. rules</a:t>
            </a:r>
            <a:r>
              <a:rPr lang="en-CA" sz="1800" dirty="0"/>
              <a:t> </a:t>
            </a:r>
            <a:endParaRPr lang="en-CA" sz="1800" b="1" i="0" u="none" strike="noStrike" dirty="0">
              <a:solidFill>
                <a:srgbClr val="000000"/>
              </a:solidFill>
              <a:effectLst/>
              <a:latin typeface="Calibri" panose="020F0502020204030204" pitchFamily="34" charset="0"/>
            </a:endParaRPr>
          </a:p>
          <a:p>
            <a:endParaRPr lang="en-CA" sz="1800" b="1"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MEDIA COVERAGE</a:t>
            </a:r>
            <a:r>
              <a:rPr lang="en-CA" dirty="0"/>
              <a:t> </a:t>
            </a:r>
            <a:r>
              <a:rPr lang="en-CA" b="0" dirty="0"/>
              <a:t>follows</a:t>
            </a:r>
            <a:endParaRPr lang="en-US" b="0" dirty="0"/>
          </a:p>
        </p:txBody>
      </p:sp>
      <p:sp>
        <p:nvSpPr>
          <p:cNvPr id="4" name="Slide Number Placeholder 3"/>
          <p:cNvSpPr>
            <a:spLocks noGrp="1"/>
          </p:cNvSpPr>
          <p:nvPr>
            <p:ph type="sldNum" sz="quarter" idx="5"/>
          </p:nvPr>
        </p:nvSpPr>
        <p:spPr/>
        <p:txBody>
          <a:bodyPr/>
          <a:lstStyle/>
          <a:p>
            <a:fld id="{E9DE8BC6-1A8E-6F40-BA00-B83031D29F77}" type="slidenum">
              <a:rPr lang="en-US" smtClean="0"/>
              <a:t>26</a:t>
            </a:fld>
            <a:endParaRPr lang="en-US" dirty="0"/>
          </a:p>
        </p:txBody>
      </p:sp>
    </p:spTree>
    <p:extLst>
      <p:ext uri="{BB962C8B-B14F-4D97-AF65-F5344CB8AC3E}">
        <p14:creationId xmlns:p14="http://schemas.microsoft.com/office/powerpoint/2010/main" val="1903312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TELEVISION</a:t>
            </a:r>
            <a:br>
              <a:rPr lang="en-CA" sz="1800" b="1" i="0" u="none" strike="noStrike" kern="1200" dirty="0">
                <a:solidFill>
                  <a:schemeClr val="tx1"/>
                </a:solidFill>
                <a:effectLst/>
                <a:latin typeface="+mn-lt"/>
                <a:ea typeface="+mn-ea"/>
                <a:cs typeface="+mn-cs"/>
              </a:rPr>
            </a:br>
            <a:br>
              <a:rPr lang="en-CA" sz="1800" b="1" i="0" u="none" strike="noStrike" kern="1200" dirty="0">
                <a:solidFill>
                  <a:schemeClr val="tx1"/>
                </a:solidFill>
                <a:effectLst/>
                <a:latin typeface="+mn-lt"/>
                <a:ea typeface="+mn-ea"/>
                <a:cs typeface="+mn-cs"/>
              </a:rPr>
            </a:br>
            <a:r>
              <a:rPr lang="en-CA" sz="1100" b="1" i="0" u="none" strike="noStrike" kern="1200" dirty="0">
                <a:solidFill>
                  <a:schemeClr val="tx1"/>
                </a:solidFill>
                <a:effectLst/>
                <a:latin typeface="+mn-lt"/>
                <a:ea typeface="+mn-ea"/>
                <a:cs typeface="+mn-cs"/>
              </a:rPr>
              <a:t>CBC News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
              </a:rPr>
              <a:t>Mar. 27 Halifax municipality buys barely anything from the U.S.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Jun 4 Glace Bay volunteer fire dept turns over budget to CBRM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Jun 9 Without better protection, residents warn N.S. coastline risks 'death by 1,000 cuts</a:t>
            </a:r>
            <a:r>
              <a:rPr lang="en-CA" sz="1100" b="0" i="0" u="sng" strike="noStrike" kern="1200" dirty="0">
                <a:solidFill>
                  <a:schemeClr val="tx1"/>
                </a:solidFill>
                <a:effectLst/>
                <a:latin typeface="+mn-lt"/>
                <a:ea typeface="+mn-ea"/>
                <a:cs typeface="+mn-cs"/>
                <a:hlinkClick r:id="rId6"/>
              </a:rPr>
              <a: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Jun 10 CBRM adds new firefighting equipment to its fleet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Jun 20 Halifax council passes plan to prepare city for 1 million people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8"/>
              </a:rPr>
              <a:t>Jun 23 Why this Cape Breton lookoff is a hot spot for illegal dumping</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CTV News Atlantic</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Mar. 25 Halifax reviews contracts with American firms amid ongoing trade war</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Apr. 4 Nova Scotia will spend $250K on school garden programs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1"/>
              </a:rPr>
              <a:t>Apr. 22 Locals react to Chignecto Isthmus funding announcement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2"/>
              </a:rPr>
              <a:t>Apr. 24 Why fewer Canadians are considering buying an electric vehicle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Apr 25 Halifax mayor surprised by sewage plan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Apr. 25 Plymouth Community Centre receiving $3M to add more early learning, child-care spaces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May 13 Birds trapped in abandoned building across from Cape Breton City Hall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May 26 Halifax is the third worst city for traffic in Canada: TomTom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May 28 Halifax Regional Municipality closes Geary Street encampment site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8"/>
              </a:rPr>
              <a:t>Jun 12 Halifax municipal accounts leave X, prompting questions about emergency communications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Jun 18 HRM isn’t effectively managing its winter operations: auditor general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Jun 18 ‘Fed up with Trump rhetoric’: U.S. city renames street to honour Canada</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Jun 23 Halifax deputy mayor seeking report on upcoming bike lane projects, costs</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Global News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Apr. 16 Nova Scotia moves forward with plan to force municipalities to protect coastlines</a:t>
            </a:r>
            <a:r>
              <a:rPr lang="en-CA" sz="1800" dirty="0"/>
              <a:t> </a:t>
            </a:r>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27</a:t>
            </a:fld>
            <a:endParaRPr lang="en-US" dirty="0"/>
          </a:p>
        </p:txBody>
      </p:sp>
    </p:spTree>
    <p:extLst>
      <p:ext uri="{BB962C8B-B14F-4D97-AF65-F5344CB8AC3E}">
        <p14:creationId xmlns:p14="http://schemas.microsoft.com/office/powerpoint/2010/main" val="3851127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PRINT</a:t>
            </a:r>
            <a:endParaRPr lang="en-CA" sz="1800" b="1" i="0" u="none" strike="noStrike" kern="1200" dirty="0">
              <a:solidFill>
                <a:schemeClr val="tx1"/>
              </a:solidFill>
              <a:effectLst/>
              <a:latin typeface="+mn-lt"/>
              <a:ea typeface="+mn-ea"/>
              <a:cs typeface="+mn-cs"/>
            </a:endParaRPr>
          </a:p>
          <a:p>
            <a:endParaRPr lang="en-CA" sz="1800" b="1" i="0" u="none"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CBC News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
              </a:rPr>
              <a:t>Mar. 19 CBRM council pledges half a million dollars toward university's capital campaign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Mar. 22 Who pays for recycling in Nova Scotia is set to change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Mar. 25 Houston government softens language in transportation bill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Mar. 27 Halifax municipality buys barely anything from the U.S.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Mar. 29 Halifax launching shared e-bike, scooter pilot program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8"/>
              </a:rPr>
              <a:t>Mar. 31 Woman plans to sell home due to stress caused by town's expropriation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Mar. 31 Former cop sues police chief and town of Amherst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Apr. 1 Municipality of Barrington selling off wind turbine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1"/>
              </a:rPr>
              <a:t>Apr. 2 N.S. to ignore plebiscite, keep Port Hawkesbury's main street at three lanes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2"/>
              </a:rPr>
              <a:t>Apr. 6 Council decision to close public spring upsets Colchester residents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Apr. 7 N.S. government asked municipalities to support more resource development. It hasn't happened</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Apr. 11 Digby Arena gets $1.5M from province for structural, mechanical upgrades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Apr. 14 N.S. government will oversee recovery of abandoned tidal turbine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Apr. 15 Nova Scotia moves forward with plan for municipalities to protect coastlines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Apr. 16 Does Nova Scotia's hiked deed transfer tax help or hurt housing?</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8"/>
              </a:rPr>
              <a:t>Apr. 17 Greenwich, Wolfville fire departments will not merge, despite years of talks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Apr. 22 How a Nova Scotia town quietly decided to stop fluoridating its water</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Apr. 23 Halifax CAO says poor fiscal transparency grade not 'completely accurate</a:t>
            </a:r>
            <a:r>
              <a:rPr lang="en-CA" sz="1100" b="0" i="0" u="sng" strike="noStrike" kern="1200" dirty="0">
                <a:solidFill>
                  <a:schemeClr val="tx1"/>
                </a:solidFill>
                <a:effectLst/>
                <a:latin typeface="+mn-lt"/>
                <a:ea typeface="+mn-ea"/>
                <a:cs typeface="+mn-cs"/>
                <a:hlinkClick r:id="rId21"/>
              </a:rPr>
              <a: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Apr. 24 Cape Breton police appealing for help after second shooting in Sydney Mine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Apr. 26 'We feel violated': Pictou residents frustrated by thefts targeting historic plaques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3"/>
              </a:rPr>
              <a:t>Apr. 27 Pictou councillor resigns after clashing with town CAO</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4"/>
              </a:rPr>
              <a:t>Apr. 28 'If you build it, people will come': Swim Nova Scotia pitches new pool for Annapolis Valley</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5"/>
              </a:rPr>
              <a:t>Apr 30 Halifax expanding Sackville rivers floodplain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6"/>
              </a:rPr>
              <a:t>May 5 Nova Scotia Guard deployed for 1st time to support search for missing children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7"/>
              </a:rPr>
              <a:t>May 7 CBU approves 2025-26 operating budget that includes $6.8M deficit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8"/>
              </a:rPr>
              <a:t>May 12 Westville mayor says school redevelopment could be 'game changer' for town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9"/>
              </a:rPr>
              <a:t>May 14 Halifax moves ahead with downtown Dartmouth heritage district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0"/>
              </a:rPr>
              <a:t>May 15 'I'm very concerned': N.S. government to intervene in Halifax Water rate hike case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1"/>
              </a:rPr>
              <a:t>May 20 'A total surprise': Municipalities unprepared for uranium exploration in their backyard</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2"/>
              </a:rPr>
              <a:t>May 23 'It's nauseating': Residents in Kentville, New Minas raising stink about sewage plant odou</a:t>
            </a:r>
            <a:endParaRPr lang="en-CA" sz="1100" b="0" i="0" u="sng" strike="noStrike" kern="1200" dirty="0">
              <a:solidFill>
                <a:schemeClr val="tx1"/>
              </a:solidFill>
              <a:effectLst/>
              <a:latin typeface="+mn-lt"/>
              <a:ea typeface="+mn-ea"/>
              <a:cs typeface="+mn-cs"/>
            </a:endParaRPr>
          </a:p>
          <a:p>
            <a:r>
              <a:rPr lang="en-CA" sz="1800" dirty="0"/>
              <a:t> </a:t>
            </a:r>
            <a:r>
              <a:rPr lang="en-CA" sz="1100" b="0" i="0" u="sng" strike="noStrike" kern="1200" dirty="0">
                <a:solidFill>
                  <a:schemeClr val="tx1"/>
                </a:solidFill>
                <a:effectLst/>
                <a:latin typeface="+mn-lt"/>
                <a:ea typeface="+mn-ea"/>
                <a:cs typeface="+mn-cs"/>
                <a:hlinkClick r:id="rId33"/>
              </a:rPr>
              <a:t>May 24 Interveners pile up in Halifax Water rate case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4"/>
              </a:rPr>
              <a:t>May 26 'Very disheartening,' says resident whose property could be explored for uranium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5"/>
              </a:rPr>
              <a:t>May 27 How Halifax Water communicated major boil-water order leaves 'serious questions to answer,' says Councillor</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6"/>
              </a:rPr>
              <a:t>May 29 N.S. commits to fix for municipalities waiting on marketing levies from booking platforms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7"/>
              </a:rPr>
              <a:t>Jun 2 Hants County residents voice concerns over 'undesirable' uranium mining proposal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8"/>
              </a:rPr>
              <a:t>Jun 3 Pictou County council votes to ask province to pause uranium plans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9"/>
              </a:rPr>
              <a:t>Jun 16 CBRM councillor expects increasing conflict between new housing, property owners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0"/>
              </a:rPr>
              <a:t>Jun 18 Nova Scotia village moves to drop 'Cornwallis' from its name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1"/>
              </a:rPr>
              <a:t>Jun 26 N.S. mayors concerned province 'pushing' municipal police out as government expands RCMP role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2"/>
              </a:rPr>
              <a:t>Jun 27 Stewiacke slows development pending new water treatment plant</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The Advocate</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3"/>
              </a:rPr>
              <a:t>May 16 Affordable housing options spark interest</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Insurance Journal</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4"/>
              </a:rPr>
              <a:t>Mar. 27 Unusually Active Hurricane Season in Store for the Atlantic: AccuWeather</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Annapolis Valley Register</a:t>
            </a:r>
          </a:p>
          <a:p>
            <a:r>
              <a:rPr lang="en-CA" sz="1100" b="0" i="0" u="sng" strike="noStrike" kern="1200" dirty="0">
                <a:solidFill>
                  <a:schemeClr val="tx1"/>
                </a:solidFill>
                <a:effectLst/>
                <a:latin typeface="+mn-lt"/>
                <a:ea typeface="+mn-ea"/>
                <a:cs typeface="+mn-cs"/>
                <a:hlinkClick r:id="rId45"/>
              </a:rPr>
              <a:t>Apr. 7 Windsor flood zone residents urging action to address chronic issue</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The Tri-County Vanguard</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rPr>
              <a:t>Apr. 30 Six municipal infrastructure projects receive provincial funding</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rPr>
              <a:t>May 2 How to turn more unused buildings into affordable housing</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rPr>
              <a:t>May 2 Flood adaptation tools coming for Nova Scotia municipalities: NSFM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6"/>
              </a:rPr>
              <a:t>May 9 Six infrastructure projects receive provincial funding</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News Minimalist</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7"/>
              </a:rPr>
              <a:t>Mar. 18 Halifax proposes new floodplain rules for Sackville River</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Education News Canada</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8"/>
              </a:rPr>
              <a:t>Apr. 9 - Funding for School Gardens Provides Fresh, Healthy Food for Students</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Policy Options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9"/>
              </a:rPr>
              <a:t>Apr. 3 Canada’s policy reset needs to go much further than trade to address Trump shock effects</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RenewCanada.net</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0"/>
              </a:rPr>
              <a:t>May/June 2025 - The importance of preparing for extreme weather, driven by irreversible climate</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GlobeSt.</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1"/>
              </a:rPr>
              <a:t>May 13 How Building in Climate Resilience Can Become a Commercial Real Estate Edge</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Carrier Management</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2"/>
              </a:rPr>
              <a:t>May 12 Commercial Property Customers Cutting Insurance Corners Despite Risk</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Western News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3"/>
              </a:rPr>
              <a:t>May 26 Expert explainer: How to protect your home from wildfires</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Grand Forks Gazette</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4"/>
              </a:rPr>
              <a:t>Jun 7 How to help protect your home from wildfire</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EQ GlobeNewswire</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5"/>
              </a:rPr>
              <a:t>Jun 27 Media Statement: NPF Welcomes Nova Scotia’s Policing Reforms and Continued Partnership with RCMP</a:t>
            </a:r>
            <a:r>
              <a:rPr lang="en-CA" sz="18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28</a:t>
            </a:fld>
            <a:endParaRPr lang="en-US" dirty="0"/>
          </a:p>
        </p:txBody>
      </p:sp>
    </p:spTree>
    <p:extLst>
      <p:ext uri="{BB962C8B-B14F-4D97-AF65-F5344CB8AC3E}">
        <p14:creationId xmlns:p14="http://schemas.microsoft.com/office/powerpoint/2010/main" val="34933294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RADIO</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
              </a:rPr>
              <a:t>Mar. 19 - 101.5 The Hawk - Have ideas to improve Port Hawkesbury? Here is an opportunity!</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Apr. 2 - CKBW - Bridgewater passes budget with no change to tax rates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Apr. 2 - CKBW - Do you live in an area with poor cell coverage? Report it!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6"/>
              </a:rPr>
              <a:t>Apr. 4 - Y95.5 - Yarmouth launching second deer survey as part of long-term management plan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7"/>
              </a:rPr>
              <a:t>Apr. 11 - CKBW - MODL mayor says new budget process improved transparency, boosted public understanding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8"/>
              </a:rPr>
              <a:t>Apr. 11 - 101.5 The Hawk - Does Antigonish need a new rec centre? Local group looks into it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9"/>
              </a:rPr>
              <a:t>Apr. 14 - Y95.5 - MODY develops strategic plan through 2029</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0"/>
              </a:rPr>
              <a:t>Apr. 15 - 101.5 The Hawk - Cities can now use templates to create coastal protection by-laws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1"/>
              </a:rPr>
              <a:t>Apr 16 - CKBW - I Didn’t Know So Many NS Towns Had Their Own Flags! Check It Out!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2"/>
              </a:rPr>
              <a:t>Apr. 16 - Y95.5 - Tax rates stay put in Municipality of Shelburne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3"/>
              </a:rPr>
              <a:t>Apr. 22 - 101.5 The Hawk - Inverness County gathering feedback for new Port Hood park</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4"/>
              </a:rPr>
              <a:t>Apr. 23 - 101.5 The Hawk - Billy Joe MacLean, long-time mayor of Port Hawkesbury and former cabinet minister dies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5"/>
              </a:rPr>
              <a:t>May 1 - CKBW - Bridgewater seeks feedback on development plans near Exit 12A</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6"/>
              </a:rPr>
              <a:t>May 1 - Y95.5 - MODY approves phase 2 of Nova West Regional Business Park</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7"/>
              </a:rPr>
              <a:t>May 6 - Y95.5 - MODY gets accessibility funding for municipal building</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8"/>
              </a:rPr>
              <a:t>May 12 - Y95.5 - Congres Mondial Acadien wins ‘Event of the Year’ at ECMAs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19"/>
              </a:rPr>
              <a:t>May 15 - Y95.5 - Yarmouth Mayor eager to welcome American visitors on ‘CAT’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0"/>
              </a:rPr>
              <a:t>May 15 - CKBW - MODL approves $150,000 in grants to support local groups and infrastructure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1"/>
              </a:rPr>
              <a:t>May 15 - 101.5 The Hawk - ‘They need answers’, warden says sadness grips N.S. community where kids went missing</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2"/>
              </a:rPr>
              <a:t>May 22 - 101.5 The Hawk - Port Hawkesbury wins workplace safety award</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3"/>
              </a:rPr>
              <a:t>May 23 - 101.5 The Hawk - Town, municipality fund Antigonish Transit Society</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4"/>
              </a:rPr>
              <a:t>May 26 - 101.5 The Hawk - St. Peter’s is getting a brand-new splash pad</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5"/>
              </a:rPr>
              <a:t>Jun 2 - 101.5 The Hawk - Work on Baddeck’s waterfront begins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6"/>
              </a:rPr>
              <a:t>Jun 4 - 101.5 The Hawk - Taxes going up for town of Antigonish in new budget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7"/>
              </a:rPr>
              <a:t>Jun 4 - 101.5 The Hawk - Several groups come together to denounce new tariffs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8"/>
              </a:rPr>
              <a:t>Jun 9 - 101.5 The Hawk - Projects in Guysborough-Tracadie receive provincial funding</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29"/>
              </a:rPr>
              <a:t>Jun 11 - Surge 105.1 - N.S. municipalities advocate for better rural healthcare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0"/>
              </a:rPr>
              <a:t>Jun 12 - CKBW - No decision yet on rent cap extension, says housing minister</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1"/>
              </a:rPr>
              <a:t>Jun 12 - 101.5 The Hawk - Premier backs Halifax mayor on rejected bike lane pause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2"/>
              </a:rPr>
              <a:t>Jun 12 - CKBW - Mahone Bay approves budget, residential and commercial rates up 1%</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3"/>
              </a:rPr>
              <a:t>Jun 12 - Y95.5 - Town of Yarmouth bumps up tax rates as costs rise</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4"/>
              </a:rPr>
              <a:t>Jun 20 - 101.5 The Hawk - Local company hired to prepare site for grid modernization project in Antigonish</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5"/>
              </a:rPr>
              <a:t>Jun 23 - 101.5 The Hawk - 144 child-care spaces coming to Antigonish county</a:t>
            </a:r>
            <a:endParaRPr lang="en-CA" sz="11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6"/>
              </a:rPr>
              <a:t>Jun 25 - 101.5 The Hawk - N.S. moving toward province-wide RCMP</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7"/>
              </a:rPr>
              <a:t>Jun 25 - Y95.5 - Argyle residents hear next steps in ADA program</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8"/>
              </a:rPr>
              <a:t>Jun 26 - Y95.5 - Second meeting happening on Plymouth connection trail</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CityNews 95.7</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9"/>
              </a:rPr>
              <a:t>Mar. 31 Deed transfer tax hike won’t hurt cottage demand, real estate agency says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0"/>
              </a:rPr>
              <a:t>Apr. 3 Additional funding announced to support gender-based violence initiatives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1"/>
              </a:rPr>
              <a:t>Apr. 8 Halifax council approves billion-dollar budget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2"/>
              </a:rPr>
              <a:t>Apr. 16 Halifax gets failing grade for fiscal accountability in national report</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3"/>
              </a:rPr>
              <a:t>Apr. 21 Halifax utility diverting millions of cubic metres of wastewater into harbour, basin</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4"/>
              </a:rPr>
              <a:t>May 15 N.S. gets $170M over decade after signing housing infrastructure deal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5"/>
              </a:rPr>
              <a:t>May 20 Nova Scotia takes feds to court, saying it must protect land link</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6"/>
              </a:rPr>
              <a:t>May 27 Councillor calls for municipal strategy to tackle commercial, industrial litter</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7"/>
              </a:rPr>
              <a:t>Jun 4 Sustainable Provincial Funding for Regional Libraries Raised at Port Hawkesbury Town Council</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8"/>
              </a:rPr>
              <a:t>Jun 7 Regional council looks to extend Student Transit Pass Pilot Program</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989 XFM</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9"/>
              </a:rPr>
              <a:t>May 6 Pictou County Councillors disappointed with Minister John Lohr over lower setbacks of Wind Turbines from Residential Property</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0"/>
              </a:rPr>
              <a:t>Jun 25 Richmond asking NSFM to make involuntary destruction an advocacy issue</a:t>
            </a:r>
            <a:endParaRPr lang="en-CA" sz="1800" b="0" i="0" u="sng" strike="noStrike" kern="1200" dirty="0">
              <a:solidFill>
                <a:schemeClr val="tx1"/>
              </a:solidFill>
              <a:effectLst/>
              <a:latin typeface="+mn-lt"/>
              <a:ea typeface="+mn-ea"/>
              <a:cs typeface="+mn-cs"/>
            </a:endParaRPr>
          </a:p>
          <a:p>
            <a:endParaRPr lang="en-CA" sz="1800" b="0" i="0" u="sng"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CBC Radio</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1"/>
              </a:rPr>
              <a:t>Jun 16 Drought conditions across Canada continue to worsen</a:t>
            </a:r>
            <a:r>
              <a:rPr lang="en-CA" sz="18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29</a:t>
            </a:fld>
            <a:endParaRPr lang="en-US" dirty="0"/>
          </a:p>
        </p:txBody>
      </p:sp>
    </p:spTree>
    <p:extLst>
      <p:ext uri="{BB962C8B-B14F-4D97-AF65-F5344CB8AC3E}">
        <p14:creationId xmlns:p14="http://schemas.microsoft.com/office/powerpoint/2010/main" val="2255765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100" b="1" i="0" u="none" strike="noStrike" kern="1200" dirty="0">
                <a:solidFill>
                  <a:schemeClr val="tx1"/>
                </a:solidFill>
                <a:effectLst/>
                <a:latin typeface="+mn-lt"/>
                <a:ea typeface="+mn-ea"/>
                <a:cs typeface="+mn-cs"/>
              </a:rPr>
              <a:t>ONLINE</a:t>
            </a:r>
            <a:endParaRPr lang="en-CA" sz="1800" b="1" i="0" u="none" strike="noStrike" kern="1200" dirty="0">
              <a:solidFill>
                <a:schemeClr val="tx1"/>
              </a:solidFill>
              <a:effectLst/>
              <a:latin typeface="+mn-lt"/>
              <a:ea typeface="+mn-ea"/>
              <a:cs typeface="+mn-cs"/>
            </a:endParaRPr>
          </a:p>
          <a:p>
            <a:endParaRPr lang="en-CA" sz="1800" b="1" i="0" u="none" strike="noStrike" kern="1200" dirty="0">
              <a:solidFill>
                <a:schemeClr val="tx1"/>
              </a:solidFill>
              <a:effectLst/>
              <a:latin typeface="+mn-lt"/>
              <a:ea typeface="+mn-ea"/>
              <a:cs typeface="+mn-cs"/>
            </a:endParaRPr>
          </a:p>
          <a:p>
            <a:r>
              <a:rPr lang="en-CA" sz="1100" b="1" i="0" u="none" strike="noStrike" kern="1200" dirty="0">
                <a:solidFill>
                  <a:schemeClr val="tx1"/>
                </a:solidFill>
                <a:effectLst/>
                <a:latin typeface="+mn-lt"/>
                <a:ea typeface="+mn-ea"/>
                <a:cs typeface="+mn-cs"/>
              </a:rPr>
              <a:t>Government of NS</a:t>
            </a:r>
            <a:endParaRPr lang="en-CA" sz="1800" b="1" i="0" u="none"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3"/>
              </a:rPr>
              <a:t>Apr. 22 Government Funding for Warming Centres at Islamic Centres, Colchester Transit Study</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4"/>
              </a:rPr>
              <a:t>Apr. 24 Province Supports Growth for Municipalities</a:t>
            </a:r>
            <a:endParaRPr lang="en-CA" sz="1800" b="0" i="0" u="sng" strike="noStrike" kern="1200" dirty="0">
              <a:solidFill>
                <a:schemeClr val="tx1"/>
              </a:solidFill>
              <a:effectLst/>
              <a:latin typeface="+mn-lt"/>
              <a:ea typeface="+mn-ea"/>
              <a:cs typeface="+mn-cs"/>
            </a:endParaRPr>
          </a:p>
          <a:p>
            <a:r>
              <a:rPr lang="en-CA" sz="1100" b="0" i="0" u="sng" strike="noStrike" kern="1200" dirty="0">
                <a:solidFill>
                  <a:schemeClr val="tx1"/>
                </a:solidFill>
                <a:effectLst/>
                <a:latin typeface="+mn-lt"/>
                <a:ea typeface="+mn-ea"/>
                <a:cs typeface="+mn-cs"/>
                <a:hlinkClick r:id="rId5"/>
              </a:rPr>
              <a:t>Apr. 24 Supporting Municipal Projects Announcement</a:t>
            </a:r>
            <a:r>
              <a:rPr lang="en-CA" sz="18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30</a:t>
            </a:fld>
            <a:endParaRPr lang="en-US" dirty="0"/>
          </a:p>
        </p:txBody>
      </p:sp>
    </p:spTree>
    <p:extLst>
      <p:ext uri="{BB962C8B-B14F-4D97-AF65-F5344CB8AC3E}">
        <p14:creationId xmlns:p14="http://schemas.microsoft.com/office/powerpoint/2010/main" val="1656684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Audience/Distribution 701</a:t>
            </a:r>
          </a:p>
        </p:txBody>
      </p:sp>
      <p:sp>
        <p:nvSpPr>
          <p:cNvPr id="4" name="Slide Number Placeholder 3"/>
          <p:cNvSpPr>
            <a:spLocks noGrp="1"/>
          </p:cNvSpPr>
          <p:nvPr>
            <p:ph type="sldNum" sz="quarter" idx="5"/>
          </p:nvPr>
        </p:nvSpPr>
        <p:spPr/>
        <p:txBody>
          <a:bodyPr/>
          <a:lstStyle/>
          <a:p>
            <a:fld id="{E9DE8BC6-1A8E-6F40-BA00-B83031D29F77}" type="slidenum">
              <a:rPr lang="en-US" smtClean="0"/>
              <a:t>32</a:t>
            </a:fld>
            <a:endParaRPr lang="en-US" dirty="0"/>
          </a:p>
        </p:txBody>
      </p:sp>
    </p:spTree>
    <p:extLst>
      <p:ext uri="{BB962C8B-B14F-4D97-AF65-F5344CB8AC3E}">
        <p14:creationId xmlns:p14="http://schemas.microsoft.com/office/powerpoint/2010/main" val="4070061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33</a:t>
            </a:fld>
            <a:endParaRPr lang="en-US" dirty="0"/>
          </a:p>
        </p:txBody>
      </p:sp>
    </p:spTree>
    <p:extLst>
      <p:ext uri="{BB962C8B-B14F-4D97-AF65-F5344CB8AC3E}">
        <p14:creationId xmlns:p14="http://schemas.microsoft.com/office/powerpoint/2010/main" val="1286346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a:t>
            </a:fld>
            <a:endParaRPr lang="en-US" dirty="0"/>
          </a:p>
        </p:txBody>
      </p:sp>
    </p:spTree>
    <p:extLst>
      <p:ext uri="{BB962C8B-B14F-4D97-AF65-F5344CB8AC3E}">
        <p14:creationId xmlns:p14="http://schemas.microsoft.com/office/powerpoint/2010/main" val="1433590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409B4-87B9-EB9C-11C6-C3090E95B2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3C3445-7179-762D-F35C-E676EEC71F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1FA976-E578-B378-9525-8F9908490E3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29CE72A-8909-4F7C-A5B0-2539A6283D35}"/>
              </a:ext>
            </a:extLst>
          </p:cNvPr>
          <p:cNvSpPr>
            <a:spLocks noGrp="1"/>
          </p:cNvSpPr>
          <p:nvPr>
            <p:ph type="sldNum" sz="quarter" idx="5"/>
          </p:nvPr>
        </p:nvSpPr>
        <p:spPr/>
        <p:txBody>
          <a:bodyPr/>
          <a:lstStyle/>
          <a:p>
            <a:fld id="{E9DE8BC6-1A8E-6F40-BA00-B83031D29F77}" type="slidenum">
              <a:rPr lang="en-US" smtClean="0"/>
              <a:t>34</a:t>
            </a:fld>
            <a:endParaRPr lang="en-US" dirty="0"/>
          </a:p>
        </p:txBody>
      </p:sp>
    </p:spTree>
    <p:extLst>
      <p:ext uri="{BB962C8B-B14F-4D97-AF65-F5344CB8AC3E}">
        <p14:creationId xmlns:p14="http://schemas.microsoft.com/office/powerpoint/2010/main" val="2809725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36</a:t>
            </a:fld>
            <a:endParaRPr lang="en-US" dirty="0"/>
          </a:p>
        </p:txBody>
      </p:sp>
    </p:spTree>
    <p:extLst>
      <p:ext uri="{BB962C8B-B14F-4D97-AF65-F5344CB8AC3E}">
        <p14:creationId xmlns:p14="http://schemas.microsoft.com/office/powerpoint/2010/main" val="3450806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4AE4A4-348B-16B8-E7CD-F66A26FE4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2DAC1C-232C-8E73-FE5C-8858DC3C16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C170A2-D01F-D5A0-198A-192719CB90D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2DAC607-6360-DDDA-86D9-DD22733CEB38}"/>
              </a:ext>
            </a:extLst>
          </p:cNvPr>
          <p:cNvSpPr>
            <a:spLocks noGrp="1"/>
          </p:cNvSpPr>
          <p:nvPr>
            <p:ph type="sldNum" sz="quarter" idx="5"/>
          </p:nvPr>
        </p:nvSpPr>
        <p:spPr/>
        <p:txBody>
          <a:bodyPr/>
          <a:lstStyle/>
          <a:p>
            <a:fld id="{E9DE8BC6-1A8E-6F40-BA00-B83031D29F77}" type="slidenum">
              <a:rPr lang="en-US" smtClean="0"/>
              <a:t>37</a:t>
            </a:fld>
            <a:endParaRPr lang="en-US" dirty="0"/>
          </a:p>
        </p:txBody>
      </p:sp>
    </p:spTree>
    <p:extLst>
      <p:ext uri="{BB962C8B-B14F-4D97-AF65-F5344CB8AC3E}">
        <p14:creationId xmlns:p14="http://schemas.microsoft.com/office/powerpoint/2010/main" val="172738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FB753-7567-F4C8-1614-7D398769F4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D8B34E-BFDB-0312-E061-8B37882CEC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B1C03E-9AE5-3823-4E20-C8236E9A4C7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E84239-4747-32E8-FFFB-932D65C9EA7A}"/>
              </a:ext>
            </a:extLst>
          </p:cNvPr>
          <p:cNvSpPr>
            <a:spLocks noGrp="1"/>
          </p:cNvSpPr>
          <p:nvPr>
            <p:ph type="sldNum" sz="quarter" idx="5"/>
          </p:nvPr>
        </p:nvSpPr>
        <p:spPr/>
        <p:txBody>
          <a:bodyPr/>
          <a:lstStyle/>
          <a:p>
            <a:fld id="{E9DE8BC6-1A8E-6F40-BA00-B83031D29F77}" type="slidenum">
              <a:rPr lang="en-US" smtClean="0"/>
              <a:t>38</a:t>
            </a:fld>
            <a:endParaRPr lang="en-US" dirty="0"/>
          </a:p>
        </p:txBody>
      </p:sp>
    </p:spTree>
    <p:extLst>
      <p:ext uri="{BB962C8B-B14F-4D97-AF65-F5344CB8AC3E}">
        <p14:creationId xmlns:p14="http://schemas.microsoft.com/office/powerpoint/2010/main" val="2538731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a:t>
            </a:fld>
            <a:endParaRPr lang="en-US" dirty="0"/>
          </a:p>
        </p:txBody>
      </p:sp>
    </p:spTree>
    <p:extLst>
      <p:ext uri="{BB962C8B-B14F-4D97-AF65-F5344CB8AC3E}">
        <p14:creationId xmlns:p14="http://schemas.microsoft.com/office/powerpoint/2010/main" val="921938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effectLst/>
            </a:endParaRPr>
          </a:p>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4</a:t>
            </a:fld>
            <a:endParaRPr lang="en-US" dirty="0"/>
          </a:p>
        </p:txBody>
      </p:sp>
    </p:spTree>
    <p:extLst>
      <p:ext uri="{BB962C8B-B14F-4D97-AF65-F5344CB8AC3E}">
        <p14:creationId xmlns:p14="http://schemas.microsoft.com/office/powerpoint/2010/main" val="939593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6</a:t>
            </a:fld>
            <a:endParaRPr lang="en-US" dirty="0"/>
          </a:p>
        </p:txBody>
      </p:sp>
    </p:spTree>
    <p:extLst>
      <p:ext uri="{BB962C8B-B14F-4D97-AF65-F5344CB8AC3E}">
        <p14:creationId xmlns:p14="http://schemas.microsoft.com/office/powerpoint/2010/main" val="3895482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7</a:t>
            </a:fld>
            <a:endParaRPr lang="en-US" dirty="0"/>
          </a:p>
        </p:txBody>
      </p:sp>
    </p:spTree>
    <p:extLst>
      <p:ext uri="{BB962C8B-B14F-4D97-AF65-F5344CB8AC3E}">
        <p14:creationId xmlns:p14="http://schemas.microsoft.com/office/powerpoint/2010/main" val="240190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11</a:t>
            </a:fld>
            <a:endParaRPr lang="en-US" dirty="0"/>
          </a:p>
        </p:txBody>
      </p:sp>
    </p:spTree>
    <p:extLst>
      <p:ext uri="{BB962C8B-B14F-4D97-AF65-F5344CB8AC3E}">
        <p14:creationId xmlns:p14="http://schemas.microsoft.com/office/powerpoint/2010/main" val="2002226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17</a:t>
            </a:fld>
            <a:endParaRPr lang="en-US" dirty="0"/>
          </a:p>
        </p:txBody>
      </p:sp>
    </p:spTree>
    <p:extLst>
      <p:ext uri="{BB962C8B-B14F-4D97-AF65-F5344CB8AC3E}">
        <p14:creationId xmlns:p14="http://schemas.microsoft.com/office/powerpoint/2010/main" val="1741415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21</a:t>
            </a:fld>
            <a:endParaRPr lang="en-US" dirty="0"/>
          </a:p>
        </p:txBody>
      </p:sp>
    </p:spTree>
    <p:extLst>
      <p:ext uri="{BB962C8B-B14F-4D97-AF65-F5344CB8AC3E}">
        <p14:creationId xmlns:p14="http://schemas.microsoft.com/office/powerpoint/2010/main" val="1393941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PRESENTATION TITLE</a:t>
            </a:r>
            <a:endParaRPr lang="en-US" dirty="0"/>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dirty="0">
                <a:solidFill>
                  <a:schemeClr val="tx1"/>
                </a:solidFill>
                <a:latin typeface="+mn-lt"/>
              </a:rPr>
              <a:t>Date</a:t>
            </a:r>
            <a:r>
              <a:rPr lang="en-CA" sz="2200" baseline="0" dirty="0">
                <a:solidFill>
                  <a:schemeClr val="tx1"/>
                </a:solidFill>
                <a:latin typeface="+mn-lt"/>
              </a:rPr>
              <a:t> and additional information</a:t>
            </a:r>
            <a:endParaRPr lang="en-US" sz="2200" dirty="0">
              <a:solidFill>
                <a:schemeClr val="tx1"/>
              </a:solidFill>
              <a:latin typeface="+mn-lt"/>
            </a:endParaRPr>
          </a:p>
        </p:txBody>
      </p:sp>
    </p:spTree>
    <p:extLst>
      <p:ext uri="{BB962C8B-B14F-4D97-AF65-F5344CB8AC3E}">
        <p14:creationId xmlns:p14="http://schemas.microsoft.com/office/powerpoint/2010/main" val="411024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799175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August 13, 2025</a:t>
            </a:fld>
            <a:endParaRPr lang="en-US" dirty="0"/>
          </a:p>
        </p:txBody>
      </p:sp>
    </p:spTree>
    <p:extLst>
      <p:ext uri="{BB962C8B-B14F-4D97-AF65-F5344CB8AC3E}">
        <p14:creationId xmlns:p14="http://schemas.microsoft.com/office/powerpoint/2010/main" val="1825375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1888506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466323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Tree>
    <p:extLst>
      <p:ext uri="{BB962C8B-B14F-4D97-AF65-F5344CB8AC3E}">
        <p14:creationId xmlns:p14="http://schemas.microsoft.com/office/powerpoint/2010/main" val="599876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250252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p:txBody>
          <a:bodyPr/>
          <a:lstStyle/>
          <a:p>
            <a:fld id="{EF14DFC0-A669-DB4C-A02C-135F2F4D7E1F}" type="datetime4">
              <a:rPr lang="en-CA" smtClean="0"/>
              <a:t>August 13, 2025</a:t>
            </a:fld>
            <a:endParaRPr lang="en-US" dirty="0"/>
          </a:p>
        </p:txBody>
      </p:sp>
      <p:sp>
        <p:nvSpPr>
          <p:cNvPr id="6" name="Footer Placeholder 5"/>
          <p:cNvSpPr>
            <a:spLocks noGrp="1"/>
          </p:cNvSpPr>
          <p:nvPr>
            <p:ph type="ftr" sz="quarter" idx="14"/>
          </p:nvPr>
        </p:nvSpPr>
        <p:spPr/>
        <p:txBody>
          <a:bodyPr/>
          <a:lstStyle/>
          <a:p>
            <a:r>
              <a:rPr lang="en-US" dirty="0"/>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a:xfrm>
            <a:off x="17214850" y="10006014"/>
            <a:ext cx="2133601" cy="601661"/>
          </a:xfrm>
          <a:prstGeom prst="rect">
            <a:avLst/>
          </a:prstGeom>
        </p:spPr>
        <p:txBody>
          <a:bodyPr/>
          <a:lstStyle/>
          <a:p>
            <a:fld id="{EF14DFC0-A669-DB4C-A02C-135F2F4D7E1F}" type="datetime4">
              <a:rPr lang="en-CA" smtClean="0"/>
              <a:t>August 13, 2025</a:t>
            </a:fld>
            <a:endParaRPr lang="en-US" dirty="0"/>
          </a:p>
        </p:txBody>
      </p:sp>
      <p:sp>
        <p:nvSpPr>
          <p:cNvPr id="6" name="Footer Placeholder 5"/>
          <p:cNvSpPr>
            <a:spLocks noGrp="1"/>
          </p:cNvSpPr>
          <p:nvPr>
            <p:ph type="ftr" sz="quarter" idx="14"/>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650498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56531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August 13, 2025</a:t>
            </a:fld>
            <a:endParaRPr lang="en-US" dirty="0"/>
          </a:p>
        </p:txBody>
      </p:sp>
    </p:spTree>
    <p:extLst>
      <p:ext uri="{BB962C8B-B14F-4D97-AF65-F5344CB8AC3E}">
        <p14:creationId xmlns:p14="http://schemas.microsoft.com/office/powerpoint/2010/main" val="3640030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dirty="0"/>
              <a:t>SECTION HEADING</a:t>
            </a:r>
            <a:endParaRPr lang="en-US" dirty="0"/>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409769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2047011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Tree>
    <p:extLst>
      <p:ext uri="{BB962C8B-B14F-4D97-AF65-F5344CB8AC3E}">
        <p14:creationId xmlns:p14="http://schemas.microsoft.com/office/powerpoint/2010/main" val="14817115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August 13,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360397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16086362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9FF2D07-2569-DB44-91A9-0BFD8A7EB9D8}" type="datetime4">
              <a:rPr lang="en-CA" smtClean="0"/>
              <a:t>August 13, 2025</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Date Placeholder 6"/>
          <p:cNvSpPr>
            <a:spLocks noGrp="1"/>
          </p:cNvSpPr>
          <p:nvPr>
            <p:ph type="dt" sz="half" idx="10"/>
          </p:nvPr>
        </p:nvSpPr>
        <p:spPr/>
        <p:txBody>
          <a:bodyPr/>
          <a:lstStyle/>
          <a:p>
            <a:fld id="{481C7F79-C7EC-2B49-8190-F8F1D2617B05}" type="datetime4">
              <a:rPr lang="en-CA" smtClean="0"/>
              <a:t>August 13, 2025</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34326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748FA051-A974-144E-9E89-C1EBF3AAD8C1}" type="datetime4">
              <a:rPr lang="en-CA" smtClean="0"/>
              <a:t>August 13, 2025</a:t>
            </a:fld>
            <a:endParaRPr lang="en-US" dirty="0"/>
          </a:p>
        </p:txBody>
      </p:sp>
      <p:sp>
        <p:nvSpPr>
          <p:cNvPr id="7" name="Footer Placeholder 6"/>
          <p:cNvSpPr>
            <a:spLocks noGrp="1"/>
          </p:cNvSpPr>
          <p:nvPr>
            <p:ph type="ftr" sz="quarter" idx="11"/>
          </p:nvPr>
        </p:nvSpPr>
        <p:spPr/>
        <p:txBody>
          <a:bodyPr/>
          <a:lstStyle/>
          <a:p>
            <a:r>
              <a:rPr lang="en-US" dirty="0"/>
              <a:t>Presentation Title</a:t>
            </a:r>
          </a:p>
        </p:txBody>
      </p:sp>
      <p:sp>
        <p:nvSpPr>
          <p:cNvPr id="8"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Tree>
    <p:extLst>
      <p:ext uri="{BB962C8B-B14F-4D97-AF65-F5344CB8AC3E}">
        <p14:creationId xmlns:p14="http://schemas.microsoft.com/office/powerpoint/2010/main" val="39995162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6.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7.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13.xml"/><Relationship Id="rId4" Type="http://schemas.openxmlformats.org/officeDocument/2006/relationships/slideLayout" Target="../slideLayouts/slideLayout2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1141282928"/>
      </p:ext>
    </p:extLst>
  </p:cSld>
  <p:clrMap bg1="lt1" tx1="dk1" bg2="lt2" tx2="dk2" accent1="accent1" accent2="accent2" accent3="accent3" accent4="accent4" accent5="accent5" accent6="accent6" hlink="hlink" folHlink="folHlink"/>
  <p:sldLayoutIdLst>
    <p:sldLayoutId id="214748371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pic>
        <p:nvPicPr>
          <p:cNvPr id="12" name="Picture 11"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EF14DFC0-A669-DB4C-A02C-135F2F4D7E1F}" type="datetime4">
              <a:rPr lang="en-CA" smtClean="0"/>
              <a:t>August 13, 2025</a:t>
            </a:fld>
            <a:endParaRPr lang="en-US" dirty="0"/>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1" name="Picture 10"/>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2317280732"/>
      </p:ext>
    </p:extLst>
  </p:cSld>
  <p:clrMap bg1="lt1" tx1="dk1" bg2="lt2" tx2="dk2" accent1="accent1" accent2="accent2" accent3="accent3" accent4="accent4" accent5="accent5" accent6="accent6" hlink="hlink" folHlink="folHlink"/>
  <p:sldLayoutIdLst>
    <p:sldLayoutId id="2147483709"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August 13, 2025</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95667741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Tree>
    <p:extLst>
      <p:ext uri="{BB962C8B-B14F-4D97-AF65-F5344CB8AC3E}">
        <p14:creationId xmlns:p14="http://schemas.microsoft.com/office/powerpoint/2010/main" val="33854642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12" r:id="rId4"/>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2" name="object 58">
            <a:extLst>
              <a:ext uri="{FF2B5EF4-FFF2-40B4-BE49-F238E27FC236}">
                <a16:creationId xmlns:a16="http://schemas.microsoft.com/office/drawing/2014/main" id="{127ADA9F-B4CE-95E1-1594-B1520C4A40FF}"/>
              </a:ext>
            </a:extLst>
          </p:cNvPr>
          <p:cNvSpPr/>
          <p:nvPr userDrawn="1"/>
        </p:nvSpPr>
        <p:spPr>
          <a:xfrm rot="10800000">
            <a:off x="18954609"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chemeClr val="accent2">
              <a:lumMod val="50000"/>
            </a:schemeClr>
          </a:solidFill>
        </p:spPr>
        <p:txBody>
          <a:bodyPr wrap="square" lIns="0" tIns="0" rIns="0" bIns="0" rtlCol="0"/>
          <a:lstStyle/>
          <a:p>
            <a:endParaRPr dirty="0"/>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dirty="0"/>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82E"/>
          </a:solidFill>
          <a:ln>
            <a:solidFill>
              <a:schemeClr val="accent1"/>
            </a:solidFill>
          </a:ln>
        </p:spPr>
        <p:txBody>
          <a:bodyPr wrap="square" lIns="0" tIns="0" rIns="0" bIns="0" rtlCol="0"/>
          <a:lstStyle/>
          <a:p>
            <a:endParaRPr dirty="0"/>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dirty="0"/>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dirty="0"/>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dirty="0"/>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dirty="0"/>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dirty="0"/>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dirty="0"/>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dirty="0"/>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dirty="0"/>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dirty="0"/>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dirty="0"/>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dirty="0"/>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dirty="0"/>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dirty="0"/>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dirty="0"/>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dirty="0"/>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dirty="0"/>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dirty="0"/>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dirty="0"/>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dirty="0"/>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dirty="0"/>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dirty="0"/>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dirty="0"/>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dirty="0"/>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dirty="0"/>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dirty="0"/>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dirty="0"/>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dirty="0"/>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dirty="0"/>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dirty="0"/>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dirty="0"/>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dirty="0"/>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dirty="0"/>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dirty="0"/>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dirty="0"/>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dirty="0"/>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dirty="0"/>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dirty="0"/>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dirty="0"/>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dirty="0"/>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dirty="0"/>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dirty="0"/>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dirty="0"/>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dirty="0"/>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dirty="0"/>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dirty="0"/>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dirty="0"/>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dirty="0"/>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89444D08-62E2-144C-AEF8-579F0851191E}" type="datetime4">
              <a:rPr lang="en-CA" smtClean="0"/>
              <a:t>August 13, 2025</a:t>
            </a:fld>
            <a:endParaRPr lang="en-US" dirty="0"/>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7" name="Picture 6"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6" r:id="rId3"/>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August 13, 2025</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9300025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2.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5.png"/><Relationship Id="rId3" Type="http://schemas.openxmlformats.org/officeDocument/2006/relationships/diagramLayout" Target="../diagrams/layout1.xml"/><Relationship Id="rId7" Type="http://schemas.openxmlformats.org/officeDocument/2006/relationships/image" Target="../media/image31.png"/><Relationship Id="rId12" Type="http://schemas.microsoft.com/office/2007/relationships/hdphoto" Target="../media/hdphoto2.wdp"/><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11" Type="http://schemas.openxmlformats.org/officeDocument/2006/relationships/image" Target="../media/image34.png"/><Relationship Id="rId5" Type="http://schemas.openxmlformats.org/officeDocument/2006/relationships/diagramColors" Target="../diagrams/colors1.xml"/><Relationship Id="rId10" Type="http://schemas.microsoft.com/office/2007/relationships/hdphoto" Target="../media/hdphoto1.wdp"/><Relationship Id="rId4" Type="http://schemas.openxmlformats.org/officeDocument/2006/relationships/diagramQuickStyle" Target="../diagrams/quickStyle1.xml"/><Relationship Id="rId9"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1.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15.xml"/><Relationship Id="rId16" Type="http://schemas.openxmlformats.org/officeDocument/2006/relationships/image" Target="../media/image64.png"/><Relationship Id="rId1" Type="http://schemas.openxmlformats.org/officeDocument/2006/relationships/slideLayout" Target="../slideLayouts/slideLayout13.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 Id="rId14" Type="http://schemas.openxmlformats.org/officeDocument/2006/relationships/image" Target="../media/image62.png"/></Relationships>
</file>

<file path=ppt/slides/_rels/slide29.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73.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23.xml"/><Relationship Id="rId4" Type="http://schemas.openxmlformats.org/officeDocument/2006/relationships/image" Target="../media/image75.png"/></Relationships>
</file>

<file path=ppt/slides/_rels/slide3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9.xml"/><Relationship Id="rId1" Type="http://schemas.openxmlformats.org/officeDocument/2006/relationships/slideLayout" Target="../slideLayouts/slideLayout21.xml"/><Relationship Id="rId5" Type="http://schemas.openxmlformats.org/officeDocument/2006/relationships/image" Target="../media/image78.png"/><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99FA8-81C2-46C0-BCEA-0AA8AFA9E3FE}"/>
              </a:ext>
            </a:extLst>
          </p:cNvPr>
          <p:cNvSpPr>
            <a:spLocks noGrp="1"/>
          </p:cNvSpPr>
          <p:nvPr>
            <p:ph type="ctrTitle"/>
          </p:nvPr>
        </p:nvSpPr>
        <p:spPr/>
        <p:txBody>
          <a:bodyPr/>
          <a:lstStyle/>
          <a:p>
            <a:r>
              <a:rPr lang="en-CA" sz="6000" dirty="0">
                <a:latin typeface="+mj-lt"/>
              </a:rPr>
              <a:t>NSFM Q2 2025 Communications</a:t>
            </a:r>
            <a:br>
              <a:rPr lang="en-CA" sz="6000" dirty="0">
                <a:latin typeface="+mj-lt"/>
              </a:rPr>
            </a:br>
            <a:r>
              <a:rPr lang="en-CA" sz="6000" dirty="0">
                <a:latin typeface="+mj-lt"/>
              </a:rPr>
              <a:t>Report</a:t>
            </a:r>
          </a:p>
        </p:txBody>
      </p:sp>
      <p:sp>
        <p:nvSpPr>
          <p:cNvPr id="3" name="Text Placeholder 2">
            <a:extLst>
              <a:ext uri="{FF2B5EF4-FFF2-40B4-BE49-F238E27FC236}">
                <a16:creationId xmlns:a16="http://schemas.microsoft.com/office/drawing/2014/main" id="{FA28B42F-B76D-490A-9584-96CBF215171C}"/>
              </a:ext>
            </a:extLst>
          </p:cNvPr>
          <p:cNvSpPr>
            <a:spLocks noGrp="1"/>
          </p:cNvSpPr>
          <p:nvPr>
            <p:ph type="body" sz="quarter" idx="10"/>
          </p:nvPr>
        </p:nvSpPr>
        <p:spPr>
          <a:xfrm>
            <a:off x="10484098" y="9311059"/>
            <a:ext cx="7010399" cy="664096"/>
          </a:xfrm>
        </p:spPr>
        <p:txBody>
          <a:bodyPr/>
          <a:lstStyle/>
          <a:p>
            <a:r>
              <a:rPr lang="en-CA" dirty="0"/>
              <a:t>July 1, 2025</a:t>
            </a:r>
          </a:p>
        </p:txBody>
      </p:sp>
    </p:spTree>
    <p:extLst>
      <p:ext uri="{BB962C8B-B14F-4D97-AF65-F5344CB8AC3E}">
        <p14:creationId xmlns:p14="http://schemas.microsoft.com/office/powerpoint/2010/main" val="1414117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ABBE3-7A85-792A-3E18-A69A606BC284}"/>
              </a:ext>
            </a:extLst>
          </p:cNvPr>
          <p:cNvSpPr>
            <a:spLocks noGrp="1"/>
          </p:cNvSpPr>
          <p:nvPr>
            <p:ph type="title"/>
          </p:nvPr>
        </p:nvSpPr>
        <p:spPr/>
        <p:txBody>
          <a:bodyPr/>
          <a:lstStyle/>
          <a:p>
            <a:r>
              <a:rPr lang="en-US" dirty="0">
                <a:solidFill>
                  <a:srgbClr val="4D182E"/>
                </a:solidFill>
                <a:latin typeface="+mj-lt"/>
              </a:rPr>
              <a:t>Instagram</a:t>
            </a:r>
          </a:p>
        </p:txBody>
      </p:sp>
      <p:sp>
        <p:nvSpPr>
          <p:cNvPr id="8" name="TextBox 7">
            <a:extLst>
              <a:ext uri="{FF2B5EF4-FFF2-40B4-BE49-F238E27FC236}">
                <a16:creationId xmlns:a16="http://schemas.microsoft.com/office/drawing/2014/main" id="{AF383C79-6734-F57C-C1C2-FD74FC4FD8EA}"/>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3.70%</a:t>
            </a:r>
          </a:p>
          <a:p>
            <a:endParaRPr lang="en-US" dirty="0"/>
          </a:p>
          <a:p>
            <a:r>
              <a:rPr lang="en-US" dirty="0"/>
              <a:t>Apr. 1 – 286</a:t>
            </a:r>
          </a:p>
          <a:p>
            <a:endParaRPr lang="en-US" dirty="0"/>
          </a:p>
          <a:p>
            <a:r>
              <a:rPr lang="en-US" dirty="0"/>
              <a:t>Jun. 30 – 297</a:t>
            </a:r>
          </a:p>
          <a:p>
            <a:endParaRPr lang="en-US" dirty="0"/>
          </a:p>
          <a:p>
            <a:endParaRPr lang="en-US" dirty="0"/>
          </a:p>
        </p:txBody>
      </p:sp>
      <p:sp>
        <p:nvSpPr>
          <p:cNvPr id="3" name="TextBox 2">
            <a:extLst>
              <a:ext uri="{FF2B5EF4-FFF2-40B4-BE49-F238E27FC236}">
                <a16:creationId xmlns:a16="http://schemas.microsoft.com/office/drawing/2014/main" id="{C54CB00C-9C87-27A9-C942-F62DA285BE23}"/>
              </a:ext>
            </a:extLst>
          </p:cNvPr>
          <p:cNvSpPr txBox="1"/>
          <p:nvPr/>
        </p:nvSpPr>
        <p:spPr>
          <a:xfrm>
            <a:off x="13436426" y="8773085"/>
            <a:ext cx="4392421" cy="553998"/>
          </a:xfrm>
          <a:prstGeom prst="rect">
            <a:avLst/>
          </a:prstGeom>
          <a:noFill/>
        </p:spPr>
        <p:txBody>
          <a:bodyPr wrap="none" rtlCol="0">
            <a:spAutoFit/>
          </a:bodyPr>
          <a:lstStyle/>
          <a:p>
            <a:r>
              <a:rPr lang="en-US" sz="3000" b="1" dirty="0"/>
              <a:t>Engagement Rate = 4.09% </a:t>
            </a:r>
          </a:p>
        </p:txBody>
      </p:sp>
      <p:pic>
        <p:nvPicPr>
          <p:cNvPr id="6" name="Picture 5" descr="A blue pie chart with text&#10;&#10;AI-generated content may be incorrect.">
            <a:extLst>
              <a:ext uri="{FF2B5EF4-FFF2-40B4-BE49-F238E27FC236}">
                <a16:creationId xmlns:a16="http://schemas.microsoft.com/office/drawing/2014/main" id="{7662522A-AF5C-1D1F-BACF-02B103D59E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3674" y="2196242"/>
            <a:ext cx="8654400" cy="5551527"/>
          </a:xfrm>
          <a:prstGeom prst="rect">
            <a:avLst/>
          </a:prstGeom>
        </p:spPr>
      </p:pic>
      <p:pic>
        <p:nvPicPr>
          <p:cNvPr id="10" name="Picture 9" descr="A close up of a sign&#10;&#10;AI-generated content may be incorrect.">
            <a:extLst>
              <a:ext uri="{FF2B5EF4-FFF2-40B4-BE49-F238E27FC236}">
                <a16:creationId xmlns:a16="http://schemas.microsoft.com/office/drawing/2014/main" id="{930B4C12-4495-577F-EBD7-EF4EB5BDF3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4498" y="8390979"/>
            <a:ext cx="8679600" cy="1242761"/>
          </a:xfrm>
          <a:prstGeom prst="rect">
            <a:avLst/>
          </a:prstGeom>
        </p:spPr>
      </p:pic>
    </p:spTree>
    <p:extLst>
      <p:ext uri="{BB962C8B-B14F-4D97-AF65-F5344CB8AC3E}">
        <p14:creationId xmlns:p14="http://schemas.microsoft.com/office/powerpoint/2010/main" val="439655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a:xfrm>
            <a:off x="984251" y="473078"/>
            <a:ext cx="18094325" cy="1365174"/>
          </a:xfrm>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9" name="TextBox 8">
            <a:extLst>
              <a:ext uri="{FF2B5EF4-FFF2-40B4-BE49-F238E27FC236}">
                <a16:creationId xmlns:a16="http://schemas.microsoft.com/office/drawing/2014/main" id="{491E4695-9DA2-CFA3-D6D1-FB898D7ED655}"/>
              </a:ext>
            </a:extLst>
          </p:cNvPr>
          <p:cNvSpPr txBox="1"/>
          <p:nvPr/>
        </p:nvSpPr>
        <p:spPr>
          <a:xfrm>
            <a:off x="2851250" y="10583157"/>
            <a:ext cx="2520280" cy="400110"/>
          </a:xfrm>
          <a:prstGeom prst="rect">
            <a:avLst/>
          </a:prstGeom>
          <a:noFill/>
        </p:spPr>
        <p:txBody>
          <a:bodyPr wrap="square" rtlCol="0">
            <a:spAutoFit/>
          </a:bodyPr>
          <a:lstStyle/>
          <a:p>
            <a:r>
              <a:rPr lang="en-US" b="1" dirty="0"/>
              <a:t>Views 215</a:t>
            </a:r>
          </a:p>
        </p:txBody>
      </p:sp>
      <p:sp>
        <p:nvSpPr>
          <p:cNvPr id="11" name="TextBox 10">
            <a:extLst>
              <a:ext uri="{FF2B5EF4-FFF2-40B4-BE49-F238E27FC236}">
                <a16:creationId xmlns:a16="http://schemas.microsoft.com/office/drawing/2014/main" id="{72CF2ED1-19B4-BDB7-B271-B4D7ACDB39D7}"/>
              </a:ext>
            </a:extLst>
          </p:cNvPr>
          <p:cNvSpPr txBox="1"/>
          <p:nvPr/>
        </p:nvSpPr>
        <p:spPr>
          <a:xfrm>
            <a:off x="9475986" y="10623227"/>
            <a:ext cx="2520280" cy="400110"/>
          </a:xfrm>
          <a:prstGeom prst="rect">
            <a:avLst/>
          </a:prstGeom>
          <a:noFill/>
        </p:spPr>
        <p:txBody>
          <a:bodyPr wrap="square" rtlCol="0">
            <a:spAutoFit/>
          </a:bodyPr>
          <a:lstStyle/>
          <a:p>
            <a:r>
              <a:rPr lang="en-US" b="1" dirty="0"/>
              <a:t>Views 183	</a:t>
            </a:r>
          </a:p>
        </p:txBody>
      </p:sp>
      <p:sp>
        <p:nvSpPr>
          <p:cNvPr id="12" name="TextBox 11">
            <a:extLst>
              <a:ext uri="{FF2B5EF4-FFF2-40B4-BE49-F238E27FC236}">
                <a16:creationId xmlns:a16="http://schemas.microsoft.com/office/drawing/2014/main" id="{D20CDDE3-0378-461C-B6D6-27B9931EB8B8}"/>
              </a:ext>
            </a:extLst>
          </p:cNvPr>
          <p:cNvSpPr txBox="1"/>
          <p:nvPr/>
        </p:nvSpPr>
        <p:spPr>
          <a:xfrm>
            <a:off x="15596666" y="10511149"/>
            <a:ext cx="2520280" cy="400110"/>
          </a:xfrm>
          <a:prstGeom prst="rect">
            <a:avLst/>
          </a:prstGeom>
          <a:noFill/>
        </p:spPr>
        <p:txBody>
          <a:bodyPr wrap="square" rtlCol="0">
            <a:spAutoFit/>
          </a:bodyPr>
          <a:lstStyle/>
          <a:p>
            <a:r>
              <a:rPr lang="en-US" b="1" dirty="0"/>
              <a:t>Views 168	</a:t>
            </a:r>
          </a:p>
        </p:txBody>
      </p:sp>
      <p:pic>
        <p:nvPicPr>
          <p:cNvPr id="3" name="Picture 2">
            <a:extLst>
              <a:ext uri="{FF2B5EF4-FFF2-40B4-BE49-F238E27FC236}">
                <a16:creationId xmlns:a16="http://schemas.microsoft.com/office/drawing/2014/main" id="{1CF84DEF-C0EC-16BB-1131-D9FC97EE2C75}"/>
              </a:ext>
            </a:extLst>
          </p:cNvPr>
          <p:cNvPicPr>
            <a:picLocks noChangeAspect="1"/>
          </p:cNvPicPr>
          <p:nvPr/>
        </p:nvPicPr>
        <p:blipFill>
          <a:blip r:embed="rId3"/>
          <a:stretch>
            <a:fillRect/>
          </a:stretch>
        </p:blipFill>
        <p:spPr>
          <a:xfrm>
            <a:off x="1480662" y="1838251"/>
            <a:ext cx="5020056" cy="8558128"/>
          </a:xfrm>
          <a:prstGeom prst="rect">
            <a:avLst/>
          </a:prstGeom>
        </p:spPr>
      </p:pic>
      <p:pic>
        <p:nvPicPr>
          <p:cNvPr id="4" name="Picture 3">
            <a:extLst>
              <a:ext uri="{FF2B5EF4-FFF2-40B4-BE49-F238E27FC236}">
                <a16:creationId xmlns:a16="http://schemas.microsoft.com/office/drawing/2014/main" id="{2C1C991B-5209-C3BC-B4B5-5523B223C012}"/>
              </a:ext>
            </a:extLst>
          </p:cNvPr>
          <p:cNvPicPr>
            <a:picLocks noChangeAspect="1"/>
          </p:cNvPicPr>
          <p:nvPr/>
        </p:nvPicPr>
        <p:blipFill>
          <a:blip r:embed="rId4"/>
          <a:stretch>
            <a:fillRect/>
          </a:stretch>
        </p:blipFill>
        <p:spPr>
          <a:xfrm>
            <a:off x="7881519" y="1837539"/>
            <a:ext cx="4908127" cy="8549640"/>
          </a:xfrm>
          <a:prstGeom prst="rect">
            <a:avLst/>
          </a:prstGeom>
        </p:spPr>
      </p:pic>
      <p:pic>
        <p:nvPicPr>
          <p:cNvPr id="5" name="Picture 4">
            <a:extLst>
              <a:ext uri="{FF2B5EF4-FFF2-40B4-BE49-F238E27FC236}">
                <a16:creationId xmlns:a16="http://schemas.microsoft.com/office/drawing/2014/main" id="{CED7BBC6-4447-6E03-F055-8E00C59D854D}"/>
              </a:ext>
            </a:extLst>
          </p:cNvPr>
          <p:cNvPicPr>
            <a:picLocks noChangeAspect="1"/>
          </p:cNvPicPr>
          <p:nvPr/>
        </p:nvPicPr>
        <p:blipFill>
          <a:blip r:embed="rId5"/>
          <a:stretch>
            <a:fillRect/>
          </a:stretch>
        </p:blipFill>
        <p:spPr>
          <a:xfrm>
            <a:off x="13752893" y="1837539"/>
            <a:ext cx="4870545" cy="8549640"/>
          </a:xfrm>
          <a:prstGeom prst="rect">
            <a:avLst/>
          </a:prstGeom>
        </p:spPr>
      </p:pic>
    </p:spTree>
    <p:extLst>
      <p:ext uri="{BB962C8B-B14F-4D97-AF65-F5344CB8AC3E}">
        <p14:creationId xmlns:p14="http://schemas.microsoft.com/office/powerpoint/2010/main" val="4096770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F4EDEC6-2F19-23C3-8BD0-D51772D6D2F6}"/>
              </a:ext>
            </a:extLst>
          </p:cNvPr>
          <p:cNvSpPr>
            <a:spLocks noGrp="1"/>
          </p:cNvSpPr>
          <p:nvPr>
            <p:ph type="title"/>
          </p:nvPr>
        </p:nvSpPr>
        <p:spPr/>
        <p:txBody>
          <a:bodyPr>
            <a:noAutofit/>
          </a:bodyPr>
          <a:lstStyle/>
          <a:p>
            <a:r>
              <a:rPr lang="en-US" sz="7000" b="1" dirty="0">
                <a:solidFill>
                  <a:srgbClr val="1D4C5D"/>
                </a:solidFill>
                <a:latin typeface="+mj-lt"/>
              </a:rPr>
              <a:t>BLUESKY</a:t>
            </a:r>
          </a:p>
        </p:txBody>
      </p:sp>
      <p:pic>
        <p:nvPicPr>
          <p:cNvPr id="7" name="Picture 6" descr="A blue pie chart with text&#10;&#10;AI-generated content may be incorrect.">
            <a:extLst>
              <a:ext uri="{FF2B5EF4-FFF2-40B4-BE49-F238E27FC236}">
                <a16:creationId xmlns:a16="http://schemas.microsoft.com/office/drawing/2014/main" id="{4438DD39-8C3F-42EC-045F-D213B0DDDF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7114" y="2486323"/>
            <a:ext cx="8654400" cy="5551527"/>
          </a:xfrm>
          <a:prstGeom prst="rect">
            <a:avLst/>
          </a:prstGeom>
        </p:spPr>
      </p:pic>
      <p:sp>
        <p:nvSpPr>
          <p:cNvPr id="8" name="TextBox 7">
            <a:extLst>
              <a:ext uri="{FF2B5EF4-FFF2-40B4-BE49-F238E27FC236}">
                <a16:creationId xmlns:a16="http://schemas.microsoft.com/office/drawing/2014/main" id="{E2742011-3AB2-A13A-A7C5-F4F9C06CD3C7}"/>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3.70%</a:t>
            </a:r>
          </a:p>
          <a:p>
            <a:endParaRPr lang="en-US" dirty="0"/>
          </a:p>
          <a:p>
            <a:r>
              <a:rPr lang="en-US" dirty="0"/>
              <a:t>Apr. 1 – 0</a:t>
            </a:r>
          </a:p>
          <a:p>
            <a:endParaRPr lang="en-US" dirty="0"/>
          </a:p>
          <a:p>
            <a:r>
              <a:rPr lang="en-US" dirty="0"/>
              <a:t>Jun. 30 – 27</a:t>
            </a:r>
          </a:p>
          <a:p>
            <a:endParaRPr lang="en-US" dirty="0"/>
          </a:p>
          <a:p>
            <a:endParaRPr lang="en-US" dirty="0"/>
          </a:p>
        </p:txBody>
      </p:sp>
      <p:sp>
        <p:nvSpPr>
          <p:cNvPr id="9" name="TextBox 8">
            <a:extLst>
              <a:ext uri="{FF2B5EF4-FFF2-40B4-BE49-F238E27FC236}">
                <a16:creationId xmlns:a16="http://schemas.microsoft.com/office/drawing/2014/main" id="{0B6A298C-980E-2C4A-4F1C-5D23119873E9}"/>
              </a:ext>
            </a:extLst>
          </p:cNvPr>
          <p:cNvSpPr txBox="1"/>
          <p:nvPr/>
        </p:nvSpPr>
        <p:spPr>
          <a:xfrm>
            <a:off x="13436426" y="8773085"/>
            <a:ext cx="4587987" cy="553998"/>
          </a:xfrm>
          <a:prstGeom prst="rect">
            <a:avLst/>
          </a:prstGeom>
          <a:noFill/>
        </p:spPr>
        <p:txBody>
          <a:bodyPr wrap="none" rtlCol="0">
            <a:spAutoFit/>
          </a:bodyPr>
          <a:lstStyle/>
          <a:p>
            <a:r>
              <a:rPr lang="en-US" sz="3000" b="1" dirty="0"/>
              <a:t>Engagement Rate = 29.63% </a:t>
            </a:r>
          </a:p>
        </p:txBody>
      </p:sp>
      <p:pic>
        <p:nvPicPr>
          <p:cNvPr id="11" name="Picture 10" descr="A close up of a text&#10;&#10;AI-generated content may be incorrect.">
            <a:extLst>
              <a:ext uri="{FF2B5EF4-FFF2-40B4-BE49-F238E27FC236}">
                <a16:creationId xmlns:a16="http://schemas.microsoft.com/office/drawing/2014/main" id="{68C49E7C-9474-8A66-8D82-D0E6A3288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7114" y="8534995"/>
            <a:ext cx="8679600" cy="1101865"/>
          </a:xfrm>
          <a:prstGeom prst="rect">
            <a:avLst/>
          </a:prstGeom>
        </p:spPr>
      </p:pic>
      <p:sp>
        <p:nvSpPr>
          <p:cNvPr id="15" name="TextBox 14">
            <a:extLst>
              <a:ext uri="{FF2B5EF4-FFF2-40B4-BE49-F238E27FC236}">
                <a16:creationId xmlns:a16="http://schemas.microsoft.com/office/drawing/2014/main" id="{AF6E6956-3A33-464A-C3CD-C581853868B0}"/>
              </a:ext>
            </a:extLst>
          </p:cNvPr>
          <p:cNvSpPr txBox="1"/>
          <p:nvPr/>
        </p:nvSpPr>
        <p:spPr>
          <a:xfrm>
            <a:off x="1555106" y="10367133"/>
            <a:ext cx="12241360" cy="400110"/>
          </a:xfrm>
          <a:prstGeom prst="rect">
            <a:avLst/>
          </a:prstGeom>
          <a:noFill/>
        </p:spPr>
        <p:txBody>
          <a:bodyPr wrap="square">
            <a:spAutoFit/>
          </a:bodyPr>
          <a:lstStyle/>
          <a:p>
            <a:r>
              <a:rPr lang="en-US" b="1" dirty="0"/>
              <a:t> NOTE: Joined May 12, 2025 - Bluesky hasn’t released native analytics tools yet, so data not available</a:t>
            </a:r>
          </a:p>
        </p:txBody>
      </p:sp>
    </p:spTree>
    <p:extLst>
      <p:ext uri="{BB962C8B-B14F-4D97-AF65-F5344CB8AC3E}">
        <p14:creationId xmlns:p14="http://schemas.microsoft.com/office/powerpoint/2010/main" val="410884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3E28D-361C-56AE-15AD-4E7611804A73}"/>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70B35C92-D525-915F-F79D-17FC34C282FA}"/>
              </a:ext>
            </a:extLst>
          </p:cNvPr>
          <p:cNvSpPr>
            <a:spLocks noGrp="1"/>
          </p:cNvSpPr>
          <p:nvPr>
            <p:ph type="title"/>
          </p:nvPr>
        </p:nvSpPr>
        <p:spPr>
          <a:xfrm>
            <a:off x="984251" y="473078"/>
            <a:ext cx="18094325" cy="1365174"/>
          </a:xfrm>
        </p:spPr>
        <p:txBody>
          <a:bodyPr/>
          <a:lstStyle/>
          <a:p>
            <a:r>
              <a:rPr lang="en-US" sz="7000" b="1" dirty="0">
                <a:latin typeface="+mj-lt"/>
              </a:rPr>
              <a:t>Top Performing Content</a:t>
            </a:r>
            <a:endParaRPr lang="en-US" sz="7000" dirty="0"/>
          </a:p>
        </p:txBody>
      </p:sp>
      <p:pic>
        <p:nvPicPr>
          <p:cNvPr id="8" name="Picture 7">
            <a:extLst>
              <a:ext uri="{FF2B5EF4-FFF2-40B4-BE49-F238E27FC236}">
                <a16:creationId xmlns:a16="http://schemas.microsoft.com/office/drawing/2014/main" id="{EC085DF2-1832-B99A-3D66-FD8E7D5F2054}"/>
              </a:ext>
            </a:extLst>
          </p:cNvPr>
          <p:cNvPicPr>
            <a:picLocks noChangeAspect="1"/>
          </p:cNvPicPr>
          <p:nvPr/>
        </p:nvPicPr>
        <p:blipFill>
          <a:blip r:embed="rId2"/>
          <a:stretch>
            <a:fillRect/>
          </a:stretch>
        </p:blipFill>
        <p:spPr>
          <a:xfrm>
            <a:off x="268097" y="2436845"/>
            <a:ext cx="6480000" cy="7541940"/>
          </a:xfrm>
          <a:prstGeom prst="rect">
            <a:avLst/>
          </a:prstGeom>
        </p:spPr>
      </p:pic>
      <p:sp>
        <p:nvSpPr>
          <p:cNvPr id="9" name="TextBox 8">
            <a:extLst>
              <a:ext uri="{FF2B5EF4-FFF2-40B4-BE49-F238E27FC236}">
                <a16:creationId xmlns:a16="http://schemas.microsoft.com/office/drawing/2014/main" id="{28AF3C20-C103-4752-1A7D-742B1BAF4BFD}"/>
              </a:ext>
            </a:extLst>
          </p:cNvPr>
          <p:cNvSpPr txBox="1"/>
          <p:nvPr/>
        </p:nvSpPr>
        <p:spPr>
          <a:xfrm>
            <a:off x="2851250" y="10335195"/>
            <a:ext cx="2520280" cy="400110"/>
          </a:xfrm>
          <a:prstGeom prst="rect">
            <a:avLst/>
          </a:prstGeom>
          <a:noFill/>
        </p:spPr>
        <p:txBody>
          <a:bodyPr wrap="square" rtlCol="0">
            <a:spAutoFit/>
          </a:bodyPr>
          <a:lstStyle/>
          <a:p>
            <a:r>
              <a:rPr lang="en-US" b="1" dirty="0"/>
              <a:t>Likes 2</a:t>
            </a:r>
          </a:p>
        </p:txBody>
      </p:sp>
      <p:pic>
        <p:nvPicPr>
          <p:cNvPr id="10" name="Picture 9">
            <a:extLst>
              <a:ext uri="{FF2B5EF4-FFF2-40B4-BE49-F238E27FC236}">
                <a16:creationId xmlns:a16="http://schemas.microsoft.com/office/drawing/2014/main" id="{F8147BAB-036E-678C-3744-CCF732E104BF}"/>
              </a:ext>
            </a:extLst>
          </p:cNvPr>
          <p:cNvPicPr>
            <a:picLocks noChangeAspect="1"/>
          </p:cNvPicPr>
          <p:nvPr/>
        </p:nvPicPr>
        <p:blipFill>
          <a:blip r:embed="rId3"/>
          <a:stretch>
            <a:fillRect/>
          </a:stretch>
        </p:blipFill>
        <p:spPr>
          <a:xfrm>
            <a:off x="6833879" y="2436845"/>
            <a:ext cx="6480000" cy="7601748"/>
          </a:xfrm>
          <a:prstGeom prst="rect">
            <a:avLst/>
          </a:prstGeom>
        </p:spPr>
      </p:pic>
      <p:pic>
        <p:nvPicPr>
          <p:cNvPr id="11" name="Picture 10">
            <a:extLst>
              <a:ext uri="{FF2B5EF4-FFF2-40B4-BE49-F238E27FC236}">
                <a16:creationId xmlns:a16="http://schemas.microsoft.com/office/drawing/2014/main" id="{F6C6FDF1-5BC6-3579-4068-B1755EE28739}"/>
              </a:ext>
            </a:extLst>
          </p:cNvPr>
          <p:cNvPicPr>
            <a:picLocks noChangeAspect="1"/>
          </p:cNvPicPr>
          <p:nvPr/>
        </p:nvPicPr>
        <p:blipFill>
          <a:blip r:embed="rId4"/>
          <a:srcRect b="7258"/>
          <a:stretch>
            <a:fillRect/>
          </a:stretch>
        </p:blipFill>
        <p:spPr>
          <a:xfrm>
            <a:off x="13423834" y="2436845"/>
            <a:ext cx="6480000" cy="7722373"/>
          </a:xfrm>
          <a:prstGeom prst="rect">
            <a:avLst/>
          </a:prstGeom>
        </p:spPr>
      </p:pic>
      <p:sp>
        <p:nvSpPr>
          <p:cNvPr id="12" name="TextBox 11">
            <a:extLst>
              <a:ext uri="{FF2B5EF4-FFF2-40B4-BE49-F238E27FC236}">
                <a16:creationId xmlns:a16="http://schemas.microsoft.com/office/drawing/2014/main" id="{9A9E4C6F-B9B3-8546-8A65-381EBCF03036}"/>
              </a:ext>
            </a:extLst>
          </p:cNvPr>
          <p:cNvSpPr txBox="1"/>
          <p:nvPr/>
        </p:nvSpPr>
        <p:spPr>
          <a:xfrm>
            <a:off x="16100722" y="10335195"/>
            <a:ext cx="2520280" cy="400110"/>
          </a:xfrm>
          <a:prstGeom prst="rect">
            <a:avLst/>
          </a:prstGeom>
          <a:noFill/>
        </p:spPr>
        <p:txBody>
          <a:bodyPr wrap="square" rtlCol="0">
            <a:spAutoFit/>
          </a:bodyPr>
          <a:lstStyle/>
          <a:p>
            <a:r>
              <a:rPr lang="en-US" b="1" dirty="0"/>
              <a:t>Likes 1</a:t>
            </a:r>
          </a:p>
        </p:txBody>
      </p:sp>
      <p:sp>
        <p:nvSpPr>
          <p:cNvPr id="13" name="TextBox 12">
            <a:extLst>
              <a:ext uri="{FF2B5EF4-FFF2-40B4-BE49-F238E27FC236}">
                <a16:creationId xmlns:a16="http://schemas.microsoft.com/office/drawing/2014/main" id="{623E585B-7BB1-A830-A449-5DE378D5BF6E}"/>
              </a:ext>
            </a:extLst>
          </p:cNvPr>
          <p:cNvSpPr txBox="1"/>
          <p:nvPr/>
        </p:nvSpPr>
        <p:spPr>
          <a:xfrm>
            <a:off x="9692010" y="10335195"/>
            <a:ext cx="2520280" cy="400110"/>
          </a:xfrm>
          <a:prstGeom prst="rect">
            <a:avLst/>
          </a:prstGeom>
          <a:noFill/>
        </p:spPr>
        <p:txBody>
          <a:bodyPr wrap="square" rtlCol="0">
            <a:spAutoFit/>
          </a:bodyPr>
          <a:lstStyle/>
          <a:p>
            <a:r>
              <a:rPr lang="en-US" b="1" dirty="0"/>
              <a:t>Likes 1</a:t>
            </a:r>
          </a:p>
        </p:txBody>
      </p:sp>
    </p:spTree>
    <p:extLst>
      <p:ext uri="{BB962C8B-B14F-4D97-AF65-F5344CB8AC3E}">
        <p14:creationId xmlns:p14="http://schemas.microsoft.com/office/powerpoint/2010/main" val="1772964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B233B-8218-51DA-ED16-F5C545DADA7C}"/>
              </a:ext>
            </a:extLst>
          </p:cNvPr>
          <p:cNvSpPr>
            <a:spLocks noGrp="1"/>
          </p:cNvSpPr>
          <p:nvPr>
            <p:ph type="title"/>
          </p:nvPr>
        </p:nvSpPr>
        <p:spPr/>
        <p:txBody>
          <a:bodyPr/>
          <a:lstStyle/>
          <a:p>
            <a:r>
              <a:rPr lang="en-US" dirty="0">
                <a:solidFill>
                  <a:srgbClr val="4D182E"/>
                </a:solidFill>
                <a:latin typeface="+mj-lt"/>
              </a:rPr>
              <a:t>x/twitter</a:t>
            </a:r>
          </a:p>
        </p:txBody>
      </p:sp>
      <p:sp>
        <p:nvSpPr>
          <p:cNvPr id="14" name="TextBox 13">
            <a:extLst>
              <a:ext uri="{FF2B5EF4-FFF2-40B4-BE49-F238E27FC236}">
                <a16:creationId xmlns:a16="http://schemas.microsoft.com/office/drawing/2014/main" id="{A9D328A6-1DAE-9F8F-27FC-B0877A241FAD}"/>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Growth 0.37%</a:t>
            </a:r>
          </a:p>
          <a:p>
            <a:endParaRPr lang="en-US" dirty="0"/>
          </a:p>
          <a:p>
            <a:r>
              <a:rPr lang="en-US" dirty="0"/>
              <a:t>Apr. 1 – 1073</a:t>
            </a:r>
          </a:p>
          <a:p>
            <a:r>
              <a:rPr lang="en-US" dirty="0"/>
              <a:t>Jun. 30 – 1077</a:t>
            </a:r>
          </a:p>
          <a:p>
            <a:endParaRPr lang="en-US" dirty="0"/>
          </a:p>
          <a:p>
            <a:endParaRPr lang="en-US" dirty="0"/>
          </a:p>
        </p:txBody>
      </p:sp>
      <p:pic>
        <p:nvPicPr>
          <p:cNvPr id="5" name="Picture 4" descr="A pie chart with text on it&#10;&#10;AI-generated content may be incorrect.">
            <a:extLst>
              <a:ext uri="{FF2B5EF4-FFF2-40B4-BE49-F238E27FC236}">
                <a16:creationId xmlns:a16="http://schemas.microsoft.com/office/drawing/2014/main" id="{521CDCB8-8534-7DC6-316B-6824675865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100" y="1989909"/>
            <a:ext cx="8640000" cy="5664905"/>
          </a:xfrm>
          <a:prstGeom prst="rect">
            <a:avLst/>
          </a:prstGeom>
        </p:spPr>
      </p:pic>
      <p:pic>
        <p:nvPicPr>
          <p:cNvPr id="8" name="Picture 7" descr="A white square with black text&#10;&#10;AI-generated content may be incorrect.">
            <a:extLst>
              <a:ext uri="{FF2B5EF4-FFF2-40B4-BE49-F238E27FC236}">
                <a16:creationId xmlns:a16="http://schemas.microsoft.com/office/drawing/2014/main" id="{1116B397-F9C3-5BA9-6718-B3C45ABF7E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890" y="8636309"/>
            <a:ext cx="10800000" cy="1366264"/>
          </a:xfrm>
          <a:prstGeom prst="rect">
            <a:avLst/>
          </a:prstGeom>
        </p:spPr>
      </p:pic>
      <p:sp>
        <p:nvSpPr>
          <p:cNvPr id="9" name="TextBox 8">
            <a:extLst>
              <a:ext uri="{FF2B5EF4-FFF2-40B4-BE49-F238E27FC236}">
                <a16:creationId xmlns:a16="http://schemas.microsoft.com/office/drawing/2014/main" id="{3B12D44A-E34F-86A7-F785-7389D0ECF4B7}"/>
              </a:ext>
            </a:extLst>
          </p:cNvPr>
          <p:cNvSpPr txBox="1"/>
          <p:nvPr/>
        </p:nvSpPr>
        <p:spPr>
          <a:xfrm>
            <a:off x="13436426" y="8773085"/>
            <a:ext cx="4392421" cy="553998"/>
          </a:xfrm>
          <a:prstGeom prst="rect">
            <a:avLst/>
          </a:prstGeom>
          <a:noFill/>
        </p:spPr>
        <p:txBody>
          <a:bodyPr wrap="none" rtlCol="0">
            <a:spAutoFit/>
          </a:bodyPr>
          <a:lstStyle/>
          <a:p>
            <a:r>
              <a:rPr lang="en-US" sz="3000" b="1" dirty="0"/>
              <a:t>Engagement Rate = 1.57% </a:t>
            </a:r>
          </a:p>
        </p:txBody>
      </p:sp>
    </p:spTree>
    <p:extLst>
      <p:ext uri="{BB962C8B-B14F-4D97-AF65-F5344CB8AC3E}">
        <p14:creationId xmlns:p14="http://schemas.microsoft.com/office/powerpoint/2010/main" val="4832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85140-B281-C269-3E2B-27469F708B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C1978F-5B5E-E99E-4ECE-30C1147E85A2}"/>
              </a:ext>
            </a:extLst>
          </p:cNvPr>
          <p:cNvSpPr>
            <a:spLocks noGrp="1"/>
          </p:cNvSpPr>
          <p:nvPr>
            <p:ph type="title"/>
          </p:nvPr>
        </p:nvSpPr>
        <p:spPr>
          <a:xfrm>
            <a:off x="984251" y="473077"/>
            <a:ext cx="18094325" cy="1255901"/>
          </a:xfrm>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8" name="TextBox 7">
            <a:extLst>
              <a:ext uri="{FF2B5EF4-FFF2-40B4-BE49-F238E27FC236}">
                <a16:creationId xmlns:a16="http://schemas.microsoft.com/office/drawing/2014/main" id="{649B0BAD-1F58-C896-ED5C-4C7F5F54925F}"/>
              </a:ext>
            </a:extLst>
          </p:cNvPr>
          <p:cNvSpPr txBox="1"/>
          <p:nvPr/>
        </p:nvSpPr>
        <p:spPr>
          <a:xfrm>
            <a:off x="3211290" y="10583157"/>
            <a:ext cx="2520280" cy="400110"/>
          </a:xfrm>
          <a:prstGeom prst="rect">
            <a:avLst/>
          </a:prstGeom>
          <a:noFill/>
        </p:spPr>
        <p:txBody>
          <a:bodyPr wrap="square" rtlCol="0">
            <a:spAutoFit/>
          </a:bodyPr>
          <a:lstStyle/>
          <a:p>
            <a:r>
              <a:rPr lang="en-US" b="1" dirty="0"/>
              <a:t>Views 742</a:t>
            </a:r>
          </a:p>
        </p:txBody>
      </p:sp>
      <p:sp>
        <p:nvSpPr>
          <p:cNvPr id="9" name="TextBox 8">
            <a:extLst>
              <a:ext uri="{FF2B5EF4-FFF2-40B4-BE49-F238E27FC236}">
                <a16:creationId xmlns:a16="http://schemas.microsoft.com/office/drawing/2014/main" id="{697697D3-7F73-F4FA-D5A1-DCDCD1913A47}"/>
              </a:ext>
            </a:extLst>
          </p:cNvPr>
          <p:cNvSpPr txBox="1"/>
          <p:nvPr/>
        </p:nvSpPr>
        <p:spPr>
          <a:xfrm>
            <a:off x="9908034" y="10583157"/>
            <a:ext cx="2520280" cy="400110"/>
          </a:xfrm>
          <a:prstGeom prst="rect">
            <a:avLst/>
          </a:prstGeom>
          <a:noFill/>
        </p:spPr>
        <p:txBody>
          <a:bodyPr wrap="square" rtlCol="0">
            <a:spAutoFit/>
          </a:bodyPr>
          <a:lstStyle/>
          <a:p>
            <a:r>
              <a:rPr lang="en-US" b="1" dirty="0"/>
              <a:t>Views 382	</a:t>
            </a:r>
          </a:p>
        </p:txBody>
      </p:sp>
      <p:sp>
        <p:nvSpPr>
          <p:cNvPr id="11" name="TextBox 10">
            <a:extLst>
              <a:ext uri="{FF2B5EF4-FFF2-40B4-BE49-F238E27FC236}">
                <a16:creationId xmlns:a16="http://schemas.microsoft.com/office/drawing/2014/main" id="{C670BF03-DE29-7FA6-EA9D-4B8CEFD5D4E8}"/>
              </a:ext>
            </a:extLst>
          </p:cNvPr>
          <p:cNvSpPr txBox="1"/>
          <p:nvPr/>
        </p:nvSpPr>
        <p:spPr>
          <a:xfrm>
            <a:off x="15956706" y="10583157"/>
            <a:ext cx="2520280" cy="400110"/>
          </a:xfrm>
          <a:prstGeom prst="rect">
            <a:avLst/>
          </a:prstGeom>
          <a:noFill/>
        </p:spPr>
        <p:txBody>
          <a:bodyPr wrap="square" rtlCol="0">
            <a:spAutoFit/>
          </a:bodyPr>
          <a:lstStyle/>
          <a:p>
            <a:r>
              <a:rPr lang="en-US" b="1" dirty="0"/>
              <a:t>Views 320</a:t>
            </a:r>
          </a:p>
        </p:txBody>
      </p:sp>
      <p:pic>
        <p:nvPicPr>
          <p:cNvPr id="3" name="Picture 2">
            <a:extLst>
              <a:ext uri="{FF2B5EF4-FFF2-40B4-BE49-F238E27FC236}">
                <a16:creationId xmlns:a16="http://schemas.microsoft.com/office/drawing/2014/main" id="{AA1F989A-E019-8854-AE47-1628C984D040}"/>
              </a:ext>
            </a:extLst>
          </p:cNvPr>
          <p:cNvPicPr>
            <a:picLocks noChangeAspect="1"/>
          </p:cNvPicPr>
          <p:nvPr/>
        </p:nvPicPr>
        <p:blipFill>
          <a:blip r:embed="rId2"/>
          <a:stretch>
            <a:fillRect/>
          </a:stretch>
        </p:blipFill>
        <p:spPr>
          <a:xfrm>
            <a:off x="330970" y="1880811"/>
            <a:ext cx="7269480" cy="8550178"/>
          </a:xfrm>
          <a:prstGeom prst="rect">
            <a:avLst/>
          </a:prstGeom>
        </p:spPr>
      </p:pic>
      <p:pic>
        <p:nvPicPr>
          <p:cNvPr id="5" name="Picture 4">
            <a:extLst>
              <a:ext uri="{FF2B5EF4-FFF2-40B4-BE49-F238E27FC236}">
                <a16:creationId xmlns:a16="http://schemas.microsoft.com/office/drawing/2014/main" id="{0560A6C2-6794-9964-42C0-AACEA61641DF}"/>
              </a:ext>
            </a:extLst>
          </p:cNvPr>
          <p:cNvPicPr>
            <a:picLocks noChangeAspect="1"/>
          </p:cNvPicPr>
          <p:nvPr/>
        </p:nvPicPr>
        <p:blipFill>
          <a:blip r:embed="rId3"/>
          <a:stretch>
            <a:fillRect/>
          </a:stretch>
        </p:blipFill>
        <p:spPr>
          <a:xfrm>
            <a:off x="8157292" y="1752258"/>
            <a:ext cx="5001768" cy="8551410"/>
          </a:xfrm>
          <a:prstGeom prst="rect">
            <a:avLst/>
          </a:prstGeom>
        </p:spPr>
      </p:pic>
      <p:pic>
        <p:nvPicPr>
          <p:cNvPr id="6" name="Picture 5">
            <a:extLst>
              <a:ext uri="{FF2B5EF4-FFF2-40B4-BE49-F238E27FC236}">
                <a16:creationId xmlns:a16="http://schemas.microsoft.com/office/drawing/2014/main" id="{5F39F293-FFEF-54A0-207D-BE95E910A953}"/>
              </a:ext>
            </a:extLst>
          </p:cNvPr>
          <p:cNvPicPr>
            <a:picLocks noChangeAspect="1"/>
          </p:cNvPicPr>
          <p:nvPr/>
        </p:nvPicPr>
        <p:blipFill>
          <a:blip r:embed="rId4"/>
          <a:stretch>
            <a:fillRect/>
          </a:stretch>
        </p:blipFill>
        <p:spPr>
          <a:xfrm>
            <a:off x="13715903" y="1749552"/>
            <a:ext cx="5888736" cy="8556823"/>
          </a:xfrm>
          <a:prstGeom prst="rect">
            <a:avLst/>
          </a:prstGeom>
        </p:spPr>
      </p:pic>
    </p:spTree>
    <p:extLst>
      <p:ext uri="{BB962C8B-B14F-4D97-AF65-F5344CB8AC3E}">
        <p14:creationId xmlns:p14="http://schemas.microsoft.com/office/powerpoint/2010/main" val="116326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10E254A-812F-F092-B08A-C19CAFC83549}"/>
              </a:ext>
            </a:extLst>
          </p:cNvPr>
          <p:cNvSpPr>
            <a:spLocks noGrp="1"/>
          </p:cNvSpPr>
          <p:nvPr>
            <p:ph type="title"/>
          </p:nvPr>
        </p:nvSpPr>
        <p:spPr/>
        <p:txBody>
          <a:bodyPr/>
          <a:lstStyle/>
          <a:p>
            <a:r>
              <a:rPr lang="en-US" sz="7000" b="1" dirty="0">
                <a:latin typeface="+mj-lt"/>
              </a:rPr>
              <a:t>Key Insights for Social Media</a:t>
            </a:r>
          </a:p>
        </p:txBody>
      </p:sp>
      <p:graphicFrame>
        <p:nvGraphicFramePr>
          <p:cNvPr id="14" name="Diagram 13">
            <a:extLst>
              <a:ext uri="{FF2B5EF4-FFF2-40B4-BE49-F238E27FC236}">
                <a16:creationId xmlns:a16="http://schemas.microsoft.com/office/drawing/2014/main" id="{21CDB9AE-7786-CBC2-1E47-82E0490AFE92}"/>
              </a:ext>
            </a:extLst>
          </p:cNvPr>
          <p:cNvGraphicFramePr/>
          <p:nvPr>
            <p:extLst>
              <p:ext uri="{D42A27DB-BD31-4B8C-83A1-F6EECF244321}">
                <p14:modId xmlns:p14="http://schemas.microsoft.com/office/powerpoint/2010/main" val="2794271215"/>
              </p:ext>
            </p:extLst>
          </p:nvPr>
        </p:nvGraphicFramePr>
        <p:xfrm>
          <a:off x="3350683" y="2336143"/>
          <a:ext cx="13402733" cy="8935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A blue circle with white letters&#10;&#10;AI-generated content may be incorrect.">
            <a:extLst>
              <a:ext uri="{FF2B5EF4-FFF2-40B4-BE49-F238E27FC236}">
                <a16:creationId xmlns:a16="http://schemas.microsoft.com/office/drawing/2014/main" id="{0AE984B5-BE53-5121-348D-65C6650706A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75386" y="4286523"/>
            <a:ext cx="1620000" cy="1620000"/>
          </a:xfrm>
          <a:prstGeom prst="ellipse">
            <a:avLst/>
          </a:prstGeom>
        </p:spPr>
      </p:pic>
      <p:pic>
        <p:nvPicPr>
          <p:cNvPr id="20" name="Picture 19" descr="A blue circle with a white letter f in it&#10;&#10;AI-generated content may be incorrect.">
            <a:extLst>
              <a:ext uri="{FF2B5EF4-FFF2-40B4-BE49-F238E27FC236}">
                <a16:creationId xmlns:a16="http://schemas.microsoft.com/office/drawing/2014/main" id="{EE50AC8A-2478-9707-754F-A0721964FB2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63418" y="5980620"/>
            <a:ext cx="1618271" cy="1618271"/>
          </a:xfrm>
          <a:prstGeom prst="ellipse">
            <a:avLst/>
          </a:prstGeom>
        </p:spPr>
      </p:pic>
      <p:pic>
        <p:nvPicPr>
          <p:cNvPr id="24" name="Picture 23" descr="A blue and white circle with a letter x&#10;&#10;AI-generated content may be incorrect.">
            <a:extLst>
              <a:ext uri="{FF2B5EF4-FFF2-40B4-BE49-F238E27FC236}">
                <a16:creationId xmlns:a16="http://schemas.microsoft.com/office/drawing/2014/main" id="{A68B2C6E-1949-5551-7C0B-4445968E87C7}"/>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561874" y="8719729"/>
            <a:ext cx="3027024" cy="3027024"/>
          </a:xfrm>
          <a:prstGeom prst="rect">
            <a:avLst/>
          </a:prstGeom>
        </p:spPr>
      </p:pic>
      <p:pic>
        <p:nvPicPr>
          <p:cNvPr id="26" name="Picture 25" descr="A logo of a camera&#10;&#10;AI-generated content may be incorrect.">
            <a:extLst>
              <a:ext uri="{FF2B5EF4-FFF2-40B4-BE49-F238E27FC236}">
                <a16:creationId xmlns:a16="http://schemas.microsoft.com/office/drawing/2014/main" id="{99DE5F33-F012-97FA-5999-C5B7A3E44424}"/>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2917882" y="7175846"/>
            <a:ext cx="4114800" cy="2880355"/>
          </a:xfrm>
          <a:prstGeom prst="ellipse">
            <a:avLst/>
          </a:prstGeom>
        </p:spPr>
      </p:pic>
      <p:pic>
        <p:nvPicPr>
          <p:cNvPr id="28" name="Picture 27" descr="A blue butterfly with a white background&#10;&#10;AI-generated content may be incorrect.">
            <a:extLst>
              <a:ext uri="{FF2B5EF4-FFF2-40B4-BE49-F238E27FC236}">
                <a16:creationId xmlns:a16="http://schemas.microsoft.com/office/drawing/2014/main" id="{D912BB4A-1A75-E00F-AF60-BC37824A407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16091" y="2702347"/>
            <a:ext cx="1795399" cy="1584176"/>
          </a:xfrm>
          <a:prstGeom prst="ellipse">
            <a:avLst/>
          </a:prstGeom>
        </p:spPr>
      </p:pic>
    </p:spTree>
    <p:extLst>
      <p:ext uri="{BB962C8B-B14F-4D97-AF65-F5344CB8AC3E}">
        <p14:creationId xmlns:p14="http://schemas.microsoft.com/office/powerpoint/2010/main" val="89158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37817-6147-7784-6786-E23BC757D1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5A3567-BBDD-EECA-8B1B-7171F3F3CBA9}"/>
              </a:ext>
            </a:extLst>
          </p:cNvPr>
          <p:cNvSpPr>
            <a:spLocks noGrp="1"/>
          </p:cNvSpPr>
          <p:nvPr>
            <p:ph type="title"/>
          </p:nvPr>
        </p:nvSpPr>
        <p:spPr/>
        <p:txBody>
          <a:bodyPr>
            <a:normAutofit/>
          </a:bodyPr>
          <a:lstStyle/>
          <a:p>
            <a:r>
              <a:rPr lang="en-US" sz="7000" b="1" dirty="0">
                <a:solidFill>
                  <a:srgbClr val="4D182E"/>
                </a:solidFill>
                <a:latin typeface="+mj-lt"/>
              </a:rPr>
              <a:t>youtube</a:t>
            </a:r>
          </a:p>
        </p:txBody>
      </p:sp>
      <p:pic>
        <p:nvPicPr>
          <p:cNvPr id="5" name="Picture 4" descr="A pie chart with a blue and orange pie&#10;&#10;AI-generated content may be incorrect.">
            <a:extLst>
              <a:ext uri="{FF2B5EF4-FFF2-40B4-BE49-F238E27FC236}">
                <a16:creationId xmlns:a16="http://schemas.microsoft.com/office/drawing/2014/main" id="{7309FE97-79EC-693E-3D09-4A7C37BAD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5597" y="2702347"/>
            <a:ext cx="9000000" cy="5292683"/>
          </a:xfrm>
          <a:prstGeom prst="rect">
            <a:avLst/>
          </a:prstGeom>
        </p:spPr>
      </p:pic>
      <p:pic>
        <p:nvPicPr>
          <p:cNvPr id="7" name="Picture 6" descr="A close up of a white grid&#10;&#10;AI-generated content may be incorrect.">
            <a:extLst>
              <a:ext uri="{FF2B5EF4-FFF2-40B4-BE49-F238E27FC236}">
                <a16:creationId xmlns:a16="http://schemas.microsoft.com/office/drawing/2014/main" id="{76ABBD95-18C5-8B7D-05FB-AE55FE04C1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0442" y="3206403"/>
            <a:ext cx="4680000" cy="1086429"/>
          </a:xfrm>
          <a:prstGeom prst="rect">
            <a:avLst/>
          </a:prstGeom>
        </p:spPr>
      </p:pic>
    </p:spTree>
    <p:extLst>
      <p:ext uri="{BB962C8B-B14F-4D97-AF65-F5344CB8AC3E}">
        <p14:creationId xmlns:p14="http://schemas.microsoft.com/office/powerpoint/2010/main" val="1903492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DC8F8-2A4C-ED3A-E0D0-39EF8432FB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1AF20-253A-1973-83E3-661A28D4F656}"/>
              </a:ext>
            </a:extLst>
          </p:cNvPr>
          <p:cNvSpPr>
            <a:spLocks noGrp="1"/>
          </p:cNvSpPr>
          <p:nvPr>
            <p:ph type="title"/>
          </p:nvPr>
        </p:nvSpPr>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9" name="TextBox 8">
            <a:extLst>
              <a:ext uri="{FF2B5EF4-FFF2-40B4-BE49-F238E27FC236}">
                <a16:creationId xmlns:a16="http://schemas.microsoft.com/office/drawing/2014/main" id="{A9E7F9D2-4357-01D9-6B53-18F1CD4CEA92}"/>
              </a:ext>
            </a:extLst>
          </p:cNvPr>
          <p:cNvSpPr txBox="1"/>
          <p:nvPr/>
        </p:nvSpPr>
        <p:spPr>
          <a:xfrm>
            <a:off x="2347194" y="8422917"/>
            <a:ext cx="2520280" cy="400110"/>
          </a:xfrm>
          <a:prstGeom prst="rect">
            <a:avLst/>
          </a:prstGeom>
          <a:noFill/>
        </p:spPr>
        <p:txBody>
          <a:bodyPr wrap="square" rtlCol="0">
            <a:spAutoFit/>
          </a:bodyPr>
          <a:lstStyle/>
          <a:p>
            <a:r>
              <a:rPr lang="en-US" b="1" dirty="0"/>
              <a:t>Views 22</a:t>
            </a:r>
          </a:p>
        </p:txBody>
      </p:sp>
      <p:sp>
        <p:nvSpPr>
          <p:cNvPr id="11" name="TextBox 10">
            <a:extLst>
              <a:ext uri="{FF2B5EF4-FFF2-40B4-BE49-F238E27FC236}">
                <a16:creationId xmlns:a16="http://schemas.microsoft.com/office/drawing/2014/main" id="{7BFD7468-AA4A-0F8D-42A2-B17324D5AC6F}"/>
              </a:ext>
            </a:extLst>
          </p:cNvPr>
          <p:cNvSpPr txBox="1"/>
          <p:nvPr/>
        </p:nvSpPr>
        <p:spPr>
          <a:xfrm>
            <a:off x="9692010" y="8432144"/>
            <a:ext cx="2520280" cy="400110"/>
          </a:xfrm>
          <a:prstGeom prst="rect">
            <a:avLst/>
          </a:prstGeom>
          <a:noFill/>
        </p:spPr>
        <p:txBody>
          <a:bodyPr wrap="square" rtlCol="0">
            <a:spAutoFit/>
          </a:bodyPr>
          <a:lstStyle/>
          <a:p>
            <a:r>
              <a:rPr lang="en-US" b="1" dirty="0"/>
              <a:t>Views 9</a:t>
            </a:r>
          </a:p>
        </p:txBody>
      </p:sp>
      <p:sp>
        <p:nvSpPr>
          <p:cNvPr id="12" name="TextBox 11">
            <a:extLst>
              <a:ext uri="{FF2B5EF4-FFF2-40B4-BE49-F238E27FC236}">
                <a16:creationId xmlns:a16="http://schemas.microsoft.com/office/drawing/2014/main" id="{764B7A92-5CF4-8877-E29B-48B9411A0E32}"/>
              </a:ext>
            </a:extLst>
          </p:cNvPr>
          <p:cNvSpPr txBox="1"/>
          <p:nvPr/>
        </p:nvSpPr>
        <p:spPr>
          <a:xfrm>
            <a:off x="15740682" y="8462987"/>
            <a:ext cx="2520280" cy="400110"/>
          </a:xfrm>
          <a:prstGeom prst="rect">
            <a:avLst/>
          </a:prstGeom>
          <a:noFill/>
        </p:spPr>
        <p:txBody>
          <a:bodyPr wrap="square" rtlCol="0">
            <a:spAutoFit/>
          </a:bodyPr>
          <a:lstStyle/>
          <a:p>
            <a:r>
              <a:rPr lang="en-US" b="1" dirty="0"/>
              <a:t>Views 9	</a:t>
            </a:r>
          </a:p>
        </p:txBody>
      </p:sp>
      <p:pic>
        <p:nvPicPr>
          <p:cNvPr id="6" name="Picture 5" descr="A card with text and a logo&#10;&#10;AI-generated content may be incorrect.">
            <a:extLst>
              <a:ext uri="{FF2B5EF4-FFF2-40B4-BE49-F238E27FC236}">
                <a16:creationId xmlns:a16="http://schemas.microsoft.com/office/drawing/2014/main" id="{34E7A9C0-E90C-C39D-6843-3F485F0403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394" y="4320703"/>
            <a:ext cx="5868000" cy="3153636"/>
          </a:xfrm>
          <a:prstGeom prst="rect">
            <a:avLst/>
          </a:prstGeom>
        </p:spPr>
      </p:pic>
      <p:pic>
        <p:nvPicPr>
          <p:cNvPr id="3" name="Picture 2">
            <a:extLst>
              <a:ext uri="{FF2B5EF4-FFF2-40B4-BE49-F238E27FC236}">
                <a16:creationId xmlns:a16="http://schemas.microsoft.com/office/drawing/2014/main" id="{9E9A266B-642B-1D64-5D2C-32C874014489}"/>
              </a:ext>
            </a:extLst>
          </p:cNvPr>
          <p:cNvPicPr>
            <a:picLocks noChangeAspect="1"/>
          </p:cNvPicPr>
          <p:nvPr/>
        </p:nvPicPr>
        <p:blipFill>
          <a:blip r:embed="rId3"/>
          <a:stretch>
            <a:fillRect/>
          </a:stretch>
        </p:blipFill>
        <p:spPr>
          <a:xfrm>
            <a:off x="6890692" y="3775583"/>
            <a:ext cx="6322715" cy="3758184"/>
          </a:xfrm>
          <a:prstGeom prst="rect">
            <a:avLst/>
          </a:prstGeom>
        </p:spPr>
      </p:pic>
      <p:pic>
        <p:nvPicPr>
          <p:cNvPr id="4" name="Picture 3">
            <a:extLst>
              <a:ext uri="{FF2B5EF4-FFF2-40B4-BE49-F238E27FC236}">
                <a16:creationId xmlns:a16="http://schemas.microsoft.com/office/drawing/2014/main" id="{040D75F6-A7DC-E9DA-35EB-1E9BEEC72252}"/>
              </a:ext>
            </a:extLst>
          </p:cNvPr>
          <p:cNvPicPr>
            <a:picLocks noChangeAspect="1"/>
          </p:cNvPicPr>
          <p:nvPr/>
        </p:nvPicPr>
        <p:blipFill>
          <a:blip r:embed="rId4"/>
          <a:stretch>
            <a:fillRect/>
          </a:stretch>
        </p:blipFill>
        <p:spPr>
          <a:xfrm>
            <a:off x="13667705" y="3775583"/>
            <a:ext cx="5956722" cy="3758184"/>
          </a:xfrm>
          <a:prstGeom prst="rect">
            <a:avLst/>
          </a:prstGeom>
        </p:spPr>
      </p:pic>
    </p:spTree>
    <p:extLst>
      <p:ext uri="{BB962C8B-B14F-4D97-AF65-F5344CB8AC3E}">
        <p14:creationId xmlns:p14="http://schemas.microsoft.com/office/powerpoint/2010/main" val="2841392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D4D5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580F0-2700-74B1-55CC-7E47BF7595AE}"/>
              </a:ext>
            </a:extLst>
          </p:cNvPr>
          <p:cNvSpPr>
            <a:spLocks noGrp="1"/>
          </p:cNvSpPr>
          <p:nvPr>
            <p:ph type="title"/>
          </p:nvPr>
        </p:nvSpPr>
        <p:spPr/>
        <p:txBody>
          <a:bodyPr>
            <a:normAutofit/>
          </a:bodyPr>
          <a:lstStyle/>
          <a:p>
            <a:r>
              <a:rPr lang="en-US" sz="9900" b="1" dirty="0">
                <a:solidFill>
                  <a:srgbClr val="4D182E"/>
                </a:solidFill>
                <a:latin typeface="+mj-lt"/>
              </a:rPr>
              <a:t>NSFM Website</a:t>
            </a:r>
          </a:p>
        </p:txBody>
      </p:sp>
    </p:spTree>
    <p:extLst>
      <p:ext uri="{BB962C8B-B14F-4D97-AF65-F5344CB8AC3E}">
        <p14:creationId xmlns:p14="http://schemas.microsoft.com/office/powerpoint/2010/main" val="16201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D034-5763-4262-56D0-00BCD4DE5226}"/>
              </a:ext>
            </a:extLst>
          </p:cNvPr>
          <p:cNvSpPr>
            <a:spLocks noGrp="1"/>
          </p:cNvSpPr>
          <p:nvPr>
            <p:ph type="title"/>
          </p:nvPr>
        </p:nvSpPr>
        <p:spPr/>
        <p:txBody>
          <a:bodyPr>
            <a:normAutofit/>
          </a:bodyPr>
          <a:lstStyle/>
          <a:p>
            <a:r>
              <a:rPr lang="en-US" sz="7000" b="1" dirty="0">
                <a:solidFill>
                  <a:srgbClr val="4D182E"/>
                </a:solidFill>
                <a:latin typeface="+mj-lt"/>
              </a:rPr>
              <a:t>EXECUTIVE SUMMARY</a:t>
            </a:r>
            <a:r>
              <a:rPr lang="en-US" sz="7000" b="1" dirty="0">
                <a:solidFill>
                  <a:srgbClr val="4D182E"/>
                </a:solidFill>
              </a:rPr>
              <a:t>	</a:t>
            </a:r>
          </a:p>
        </p:txBody>
      </p:sp>
    </p:spTree>
    <p:extLst>
      <p:ext uri="{BB962C8B-B14F-4D97-AF65-F5344CB8AC3E}">
        <p14:creationId xmlns:p14="http://schemas.microsoft.com/office/powerpoint/2010/main" val="1046498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41971-FD37-EDD5-E39B-C01355459D78}"/>
              </a:ext>
            </a:extLst>
          </p:cNvPr>
          <p:cNvSpPr>
            <a:spLocks noGrp="1"/>
          </p:cNvSpPr>
          <p:nvPr>
            <p:ph type="title"/>
          </p:nvPr>
        </p:nvSpPr>
        <p:spPr/>
        <p:txBody>
          <a:bodyPr>
            <a:noAutofit/>
          </a:bodyPr>
          <a:lstStyle/>
          <a:p>
            <a:r>
              <a:rPr lang="en-CA" b="1" dirty="0">
                <a:effectLst/>
                <a:latin typeface="Calibri" panose="020F0502020204030204" pitchFamily="34" charset="0"/>
                <a:ea typeface="Aptos" panose="020B0004020202020204" pitchFamily="34" charset="0"/>
              </a:rPr>
              <a:t>Online Definitions</a:t>
            </a:r>
            <a:endParaRPr lang="en-US" dirty="0"/>
          </a:p>
        </p:txBody>
      </p:sp>
      <p:sp>
        <p:nvSpPr>
          <p:cNvPr id="4" name="TextBox 3">
            <a:extLst>
              <a:ext uri="{FF2B5EF4-FFF2-40B4-BE49-F238E27FC236}">
                <a16:creationId xmlns:a16="http://schemas.microsoft.com/office/drawing/2014/main" id="{AA1C3756-3B9D-248E-CE01-A28B9F75866D}"/>
              </a:ext>
            </a:extLst>
          </p:cNvPr>
          <p:cNvSpPr txBox="1"/>
          <p:nvPr/>
        </p:nvSpPr>
        <p:spPr>
          <a:xfrm>
            <a:off x="3427314" y="2558331"/>
            <a:ext cx="13393488" cy="5293757"/>
          </a:xfrm>
          <a:prstGeom prst="rect">
            <a:avLst/>
          </a:prstGeom>
          <a:noFill/>
        </p:spPr>
        <p:txBody>
          <a:bodyPr wrap="square" rtlCol="0">
            <a:spAutoFit/>
          </a:bodyPr>
          <a:lstStyle/>
          <a:p>
            <a:r>
              <a:rPr lang="en-CA" sz="3200" kern="100" dirty="0">
                <a:effectLst/>
                <a:ea typeface="Aptos" panose="020B0004020202020204" pitchFamily="34" charset="0"/>
                <a:cs typeface="Times New Roman" panose="02020603050405020304" pitchFamily="18" charset="0"/>
              </a:rPr>
              <a:t>Commonly used terms in Online Content Analysis:</a:t>
            </a:r>
          </a:p>
          <a:p>
            <a:br>
              <a:rPr lang="en-CA" sz="3200" kern="100" dirty="0">
                <a:effectLst/>
                <a:ea typeface="Aptos" panose="020B0004020202020204" pitchFamily="34" charset="0"/>
                <a:cs typeface="Times New Roman" panose="02020603050405020304" pitchFamily="18" charset="0"/>
              </a:rPr>
            </a:br>
            <a:r>
              <a:rPr lang="en-CA" sz="3200" b="1" kern="100" dirty="0">
                <a:effectLst/>
                <a:ea typeface="Aptos" panose="020B0004020202020204" pitchFamily="34" charset="0"/>
                <a:cs typeface="Times New Roman" panose="02020603050405020304" pitchFamily="18" charset="0"/>
              </a:rPr>
              <a:t>Organic Search:</a:t>
            </a:r>
            <a:r>
              <a:rPr lang="en-CA" sz="3200" kern="100" dirty="0">
                <a:effectLst/>
                <a:ea typeface="Aptos" panose="020B0004020202020204" pitchFamily="34" charset="0"/>
                <a:cs typeface="Times New Roman" panose="02020603050405020304" pitchFamily="18" charset="0"/>
              </a:rPr>
              <a:t> Visitors who land on your website or content through unpaid search engine results, such as Google or Bing, without any paid ads.</a:t>
            </a:r>
          </a:p>
          <a:p>
            <a:r>
              <a:rPr lang="en-CA" sz="3200" b="1" kern="100" dirty="0">
                <a:effectLst/>
                <a:ea typeface="Aptos" panose="020B0004020202020204" pitchFamily="34" charset="0"/>
                <a:cs typeface="Times New Roman" panose="02020603050405020304" pitchFamily="18" charset="0"/>
              </a:rPr>
              <a:t>Direct:</a:t>
            </a:r>
            <a:r>
              <a:rPr lang="en-CA" sz="3200" kern="100" dirty="0">
                <a:effectLst/>
                <a:ea typeface="Aptos" panose="020B0004020202020204" pitchFamily="34" charset="0"/>
                <a:cs typeface="Times New Roman" panose="02020603050405020304" pitchFamily="18" charset="0"/>
              </a:rPr>
              <a:t> Traffic that comes to your website directly, either by typing your URL into a browser or clicking on a saved bookmark.</a:t>
            </a:r>
          </a:p>
          <a:p>
            <a:r>
              <a:rPr lang="en-CA" sz="3200" b="1" kern="100" dirty="0">
                <a:effectLst/>
                <a:ea typeface="Aptos" panose="020B0004020202020204" pitchFamily="34" charset="0"/>
                <a:cs typeface="Times New Roman" panose="02020603050405020304" pitchFamily="18" charset="0"/>
              </a:rPr>
              <a:t>Referral:</a:t>
            </a:r>
            <a:r>
              <a:rPr lang="en-CA" sz="3200" kern="100" dirty="0">
                <a:effectLst/>
                <a:ea typeface="Aptos" panose="020B0004020202020204" pitchFamily="34" charset="0"/>
                <a:cs typeface="Times New Roman" panose="02020603050405020304" pitchFamily="18" charset="0"/>
              </a:rPr>
              <a:t> Traffic that comes to your website from another site via a link, excluding social media or search engines.</a:t>
            </a:r>
          </a:p>
          <a:p>
            <a:r>
              <a:rPr lang="en-CA" sz="3200" b="1" kern="100" dirty="0">
                <a:effectLst/>
                <a:ea typeface="Aptos" panose="020B0004020202020204" pitchFamily="34" charset="0"/>
                <a:cs typeface="Times New Roman" panose="02020603050405020304" pitchFamily="18" charset="0"/>
              </a:rPr>
              <a:t>Organic Social:</a:t>
            </a:r>
            <a:r>
              <a:rPr lang="en-CA" sz="3200" kern="100" dirty="0">
                <a:effectLst/>
                <a:ea typeface="Aptos" panose="020B0004020202020204" pitchFamily="34" charset="0"/>
                <a:cs typeface="Times New Roman" panose="02020603050405020304" pitchFamily="18" charset="0"/>
              </a:rPr>
              <a:t> Traffic or visitors that come to your website from unpaid, non-boosted posts on social media platforms (e.g., from regular posts, not ads).</a:t>
            </a:r>
          </a:p>
          <a:p>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93075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86B7C-F106-0091-6647-D43A95C9415D}"/>
              </a:ext>
            </a:extLst>
          </p:cNvPr>
          <p:cNvSpPr>
            <a:spLocks noGrp="1"/>
          </p:cNvSpPr>
          <p:nvPr>
            <p:ph type="title"/>
          </p:nvPr>
        </p:nvSpPr>
        <p:spPr>
          <a:xfrm>
            <a:off x="1004887" y="542107"/>
            <a:ext cx="18094325" cy="1885949"/>
          </a:xfrm>
        </p:spPr>
        <p:txBody>
          <a:bodyPr/>
          <a:lstStyle/>
          <a:p>
            <a:r>
              <a:rPr lang="en-US" sz="7000" b="1" dirty="0">
                <a:solidFill>
                  <a:srgbClr val="4D182E"/>
                </a:solidFill>
                <a:latin typeface="+mj-lt"/>
              </a:rPr>
              <a:t>Website traffic</a:t>
            </a:r>
            <a:endParaRPr lang="en-US" sz="7000" dirty="0"/>
          </a:p>
        </p:txBody>
      </p:sp>
      <p:pic>
        <p:nvPicPr>
          <p:cNvPr id="11" name="Picture 10">
            <a:extLst>
              <a:ext uri="{FF2B5EF4-FFF2-40B4-BE49-F238E27FC236}">
                <a16:creationId xmlns:a16="http://schemas.microsoft.com/office/drawing/2014/main" id="{03CEE2FB-38BE-4487-8EE8-46C0BC69A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4738" y="5030636"/>
            <a:ext cx="0" cy="0"/>
          </a:xfrm>
          <a:prstGeom prst="rect">
            <a:avLst/>
          </a:prstGeom>
        </p:spPr>
      </p:pic>
      <p:pic>
        <p:nvPicPr>
          <p:cNvPr id="4" name="Picture 3" descr="A pie chart with text&#10;&#10;AI-generated content may be incorrect.">
            <a:extLst>
              <a:ext uri="{FF2B5EF4-FFF2-40B4-BE49-F238E27FC236}">
                <a16:creationId xmlns:a16="http://schemas.microsoft.com/office/drawing/2014/main" id="{6EF08A3C-4146-2FE7-CBEA-2628103158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3178" y="2846363"/>
            <a:ext cx="8280000" cy="4931471"/>
          </a:xfrm>
          <a:prstGeom prst="rect">
            <a:avLst/>
          </a:prstGeom>
        </p:spPr>
      </p:pic>
      <p:pic>
        <p:nvPicPr>
          <p:cNvPr id="7" name="Picture 6" descr="A close up of a white grid&#10;&#10;AI-generated content may be incorrect.">
            <a:extLst>
              <a:ext uri="{FF2B5EF4-FFF2-40B4-BE49-F238E27FC236}">
                <a16:creationId xmlns:a16="http://schemas.microsoft.com/office/drawing/2014/main" id="{E407FFE0-A439-D4AE-463B-C65F0C4813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868474" y="4268098"/>
            <a:ext cx="4783300" cy="1152000"/>
          </a:xfrm>
          <a:prstGeom prst="rect">
            <a:avLst/>
          </a:prstGeom>
        </p:spPr>
      </p:pic>
      <p:pic>
        <p:nvPicPr>
          <p:cNvPr id="10" name="Picture 9">
            <a:extLst>
              <a:ext uri="{FF2B5EF4-FFF2-40B4-BE49-F238E27FC236}">
                <a16:creationId xmlns:a16="http://schemas.microsoft.com/office/drawing/2014/main" id="{D0A56E2B-B7A7-AB1B-7601-3B0F40A9CE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43138" y="8679011"/>
            <a:ext cx="11279166" cy="792000"/>
          </a:xfrm>
          <a:prstGeom prst="rect">
            <a:avLst/>
          </a:prstGeom>
        </p:spPr>
      </p:pic>
    </p:spTree>
    <p:extLst>
      <p:ext uri="{BB962C8B-B14F-4D97-AF65-F5344CB8AC3E}">
        <p14:creationId xmlns:p14="http://schemas.microsoft.com/office/powerpoint/2010/main" val="1017005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sz="7000" b="1" dirty="0">
                <a:solidFill>
                  <a:srgbClr val="4D182E"/>
                </a:solidFill>
                <a:latin typeface="+mj-lt"/>
              </a:rPr>
              <a:t>Top page performance</a:t>
            </a:r>
            <a:endParaRPr lang="en-US" sz="7000" dirty="0">
              <a:solidFill>
                <a:srgbClr val="4D182E"/>
              </a:solidFill>
            </a:endParaRPr>
          </a:p>
        </p:txBody>
      </p:sp>
      <p:sp>
        <p:nvSpPr>
          <p:cNvPr id="12" name="TextBox 11">
            <a:extLst>
              <a:ext uri="{FF2B5EF4-FFF2-40B4-BE49-F238E27FC236}">
                <a16:creationId xmlns:a16="http://schemas.microsoft.com/office/drawing/2014/main" id="{95599F47-5B87-7CE3-6AE9-C71B886C6C41}"/>
              </a:ext>
            </a:extLst>
          </p:cNvPr>
          <p:cNvSpPr txBox="1"/>
          <p:nvPr/>
        </p:nvSpPr>
        <p:spPr>
          <a:xfrm>
            <a:off x="15020602" y="6694725"/>
            <a:ext cx="2520280" cy="400110"/>
          </a:xfrm>
          <a:prstGeom prst="rect">
            <a:avLst/>
          </a:prstGeom>
          <a:noFill/>
        </p:spPr>
        <p:txBody>
          <a:bodyPr wrap="square" rtlCol="0">
            <a:spAutoFit/>
          </a:bodyPr>
          <a:lstStyle/>
          <a:p>
            <a:r>
              <a:rPr lang="en-US" b="1" dirty="0"/>
              <a:t>Page Views 1386</a:t>
            </a:r>
          </a:p>
        </p:txBody>
      </p:sp>
      <p:sp>
        <p:nvSpPr>
          <p:cNvPr id="13" name="TextBox 12">
            <a:extLst>
              <a:ext uri="{FF2B5EF4-FFF2-40B4-BE49-F238E27FC236}">
                <a16:creationId xmlns:a16="http://schemas.microsoft.com/office/drawing/2014/main" id="{C4E2AE5E-5F5D-D2EF-3AB8-B067FF56770B}"/>
              </a:ext>
            </a:extLst>
          </p:cNvPr>
          <p:cNvSpPr txBox="1"/>
          <p:nvPr/>
        </p:nvSpPr>
        <p:spPr>
          <a:xfrm>
            <a:off x="8755906" y="10479211"/>
            <a:ext cx="2520280" cy="400110"/>
          </a:xfrm>
          <a:prstGeom prst="rect">
            <a:avLst/>
          </a:prstGeom>
          <a:noFill/>
        </p:spPr>
        <p:txBody>
          <a:bodyPr wrap="square" rtlCol="0">
            <a:spAutoFit/>
          </a:bodyPr>
          <a:lstStyle/>
          <a:p>
            <a:r>
              <a:rPr lang="en-US" b="1" dirty="0"/>
              <a:t>Page Views 2018	</a:t>
            </a:r>
          </a:p>
        </p:txBody>
      </p:sp>
      <p:sp>
        <p:nvSpPr>
          <p:cNvPr id="6" name="TextBox 5">
            <a:extLst>
              <a:ext uri="{FF2B5EF4-FFF2-40B4-BE49-F238E27FC236}">
                <a16:creationId xmlns:a16="http://schemas.microsoft.com/office/drawing/2014/main" id="{3F22863F-819C-285E-888F-93D8BB53C253}"/>
              </a:ext>
            </a:extLst>
          </p:cNvPr>
          <p:cNvSpPr txBox="1"/>
          <p:nvPr/>
        </p:nvSpPr>
        <p:spPr>
          <a:xfrm>
            <a:off x="2995266" y="6806803"/>
            <a:ext cx="2520280" cy="400110"/>
          </a:xfrm>
          <a:prstGeom prst="rect">
            <a:avLst/>
          </a:prstGeom>
          <a:noFill/>
        </p:spPr>
        <p:txBody>
          <a:bodyPr wrap="square" rtlCol="0">
            <a:spAutoFit/>
          </a:bodyPr>
          <a:lstStyle/>
          <a:p>
            <a:r>
              <a:rPr lang="en-US" b="1" dirty="0"/>
              <a:t>Page Views 3242</a:t>
            </a:r>
          </a:p>
        </p:txBody>
      </p:sp>
      <p:pic>
        <p:nvPicPr>
          <p:cNvPr id="5" name="Picture 4">
            <a:extLst>
              <a:ext uri="{FF2B5EF4-FFF2-40B4-BE49-F238E27FC236}">
                <a16:creationId xmlns:a16="http://schemas.microsoft.com/office/drawing/2014/main" id="{8F525DA1-592F-0435-58E4-7DCD1397669A}"/>
              </a:ext>
            </a:extLst>
          </p:cNvPr>
          <p:cNvPicPr>
            <a:picLocks noChangeAspect="1"/>
          </p:cNvPicPr>
          <p:nvPr/>
        </p:nvPicPr>
        <p:blipFill>
          <a:blip r:embed="rId3"/>
          <a:stretch>
            <a:fillRect/>
          </a:stretch>
        </p:blipFill>
        <p:spPr>
          <a:xfrm>
            <a:off x="297706" y="2627821"/>
            <a:ext cx="8458200" cy="3494296"/>
          </a:xfrm>
          <a:prstGeom prst="rect">
            <a:avLst/>
          </a:prstGeom>
        </p:spPr>
      </p:pic>
      <p:pic>
        <p:nvPicPr>
          <p:cNvPr id="7" name="Picture 6">
            <a:extLst>
              <a:ext uri="{FF2B5EF4-FFF2-40B4-BE49-F238E27FC236}">
                <a16:creationId xmlns:a16="http://schemas.microsoft.com/office/drawing/2014/main" id="{92381AAF-CCA7-A1F9-D19C-07822E6514C5}"/>
              </a:ext>
            </a:extLst>
          </p:cNvPr>
          <p:cNvPicPr>
            <a:picLocks noChangeAspect="1"/>
          </p:cNvPicPr>
          <p:nvPr/>
        </p:nvPicPr>
        <p:blipFill>
          <a:blip r:embed="rId4"/>
          <a:stretch>
            <a:fillRect/>
          </a:stretch>
        </p:blipFill>
        <p:spPr>
          <a:xfrm>
            <a:off x="13292410" y="2516941"/>
            <a:ext cx="5113629" cy="3924000"/>
          </a:xfrm>
          <a:prstGeom prst="rect">
            <a:avLst/>
          </a:prstGeom>
        </p:spPr>
      </p:pic>
      <p:pic>
        <p:nvPicPr>
          <p:cNvPr id="9" name="Picture 8">
            <a:extLst>
              <a:ext uri="{FF2B5EF4-FFF2-40B4-BE49-F238E27FC236}">
                <a16:creationId xmlns:a16="http://schemas.microsoft.com/office/drawing/2014/main" id="{A546736A-2B83-6E44-8AA3-B5BD55372F1E}"/>
              </a:ext>
            </a:extLst>
          </p:cNvPr>
          <p:cNvPicPr>
            <a:picLocks noChangeAspect="1"/>
          </p:cNvPicPr>
          <p:nvPr/>
        </p:nvPicPr>
        <p:blipFill>
          <a:blip r:embed="rId5"/>
          <a:stretch>
            <a:fillRect/>
          </a:stretch>
        </p:blipFill>
        <p:spPr>
          <a:xfrm>
            <a:off x="7018885" y="6500664"/>
            <a:ext cx="6498377" cy="3600000"/>
          </a:xfrm>
          <a:prstGeom prst="rect">
            <a:avLst/>
          </a:prstGeom>
        </p:spPr>
      </p:pic>
    </p:spTree>
    <p:extLst>
      <p:ext uri="{BB962C8B-B14F-4D97-AF65-F5344CB8AC3E}">
        <p14:creationId xmlns:p14="http://schemas.microsoft.com/office/powerpoint/2010/main" val="2629128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3247C-6571-BFF1-6C93-82A30D87E9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7F11A0-5A3B-63F4-FF78-CD1F8C69CA47}"/>
              </a:ext>
            </a:extLst>
          </p:cNvPr>
          <p:cNvSpPr>
            <a:spLocks noGrp="1"/>
          </p:cNvSpPr>
          <p:nvPr>
            <p:ph type="title"/>
          </p:nvPr>
        </p:nvSpPr>
        <p:spPr/>
        <p:txBody>
          <a:bodyPr/>
          <a:lstStyle/>
          <a:p>
            <a:r>
              <a:rPr lang="en-US" sz="7000" b="1" dirty="0">
                <a:solidFill>
                  <a:srgbClr val="4D182E"/>
                </a:solidFill>
                <a:latin typeface="+mj-lt"/>
              </a:rPr>
              <a:t>Key insights for Website</a:t>
            </a:r>
            <a:endParaRPr lang="en-US" sz="7000" dirty="0">
              <a:solidFill>
                <a:srgbClr val="4D182E"/>
              </a:solidFill>
            </a:endParaRPr>
          </a:p>
        </p:txBody>
      </p:sp>
      <p:graphicFrame>
        <p:nvGraphicFramePr>
          <p:cNvPr id="10" name="Diagram 9">
            <a:extLst>
              <a:ext uri="{FF2B5EF4-FFF2-40B4-BE49-F238E27FC236}">
                <a16:creationId xmlns:a16="http://schemas.microsoft.com/office/drawing/2014/main" id="{5EE398D5-37C5-0CAE-DF6D-7521F768F799}"/>
              </a:ext>
            </a:extLst>
          </p:cNvPr>
          <p:cNvGraphicFramePr/>
          <p:nvPr>
            <p:extLst>
              <p:ext uri="{D42A27DB-BD31-4B8C-83A1-F6EECF244321}">
                <p14:modId xmlns:p14="http://schemas.microsoft.com/office/powerpoint/2010/main" val="2517018054"/>
              </p:ext>
            </p:extLst>
          </p:nvPr>
        </p:nvGraphicFramePr>
        <p:xfrm>
          <a:off x="1771130" y="2774355"/>
          <a:ext cx="15553728" cy="7920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336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256D8-B6FC-A985-4361-8E3FD7E81DDF}"/>
              </a:ext>
            </a:extLst>
          </p:cNvPr>
          <p:cNvSpPr>
            <a:spLocks noGrp="1"/>
          </p:cNvSpPr>
          <p:nvPr>
            <p:ph type="title"/>
          </p:nvPr>
        </p:nvSpPr>
        <p:spPr/>
        <p:txBody>
          <a:bodyPr/>
          <a:lstStyle/>
          <a:p>
            <a:r>
              <a:rPr lang="en-US" sz="7000" b="1" dirty="0">
                <a:latin typeface="+mj-lt"/>
              </a:rPr>
              <a:t>SURVEY RESULTS</a:t>
            </a:r>
          </a:p>
        </p:txBody>
      </p:sp>
      <p:graphicFrame>
        <p:nvGraphicFramePr>
          <p:cNvPr id="5" name="Table 4">
            <a:extLst>
              <a:ext uri="{FF2B5EF4-FFF2-40B4-BE49-F238E27FC236}">
                <a16:creationId xmlns:a16="http://schemas.microsoft.com/office/drawing/2014/main" id="{544E5F64-3149-3CD4-E5C0-C29180FF4A4B}"/>
              </a:ext>
            </a:extLst>
          </p:cNvPr>
          <p:cNvGraphicFramePr>
            <a:graphicFrameLocks noGrp="1"/>
          </p:cNvGraphicFramePr>
          <p:nvPr>
            <p:extLst>
              <p:ext uri="{D42A27DB-BD31-4B8C-83A1-F6EECF244321}">
                <p14:modId xmlns:p14="http://schemas.microsoft.com/office/powerpoint/2010/main" val="1101732139"/>
              </p:ext>
            </p:extLst>
          </p:nvPr>
        </p:nvGraphicFramePr>
        <p:xfrm>
          <a:off x="835026" y="3647163"/>
          <a:ext cx="18526371" cy="3304836"/>
        </p:xfrm>
        <a:graphic>
          <a:graphicData uri="http://schemas.openxmlformats.org/drawingml/2006/table">
            <a:tbl>
              <a:tblPr/>
              <a:tblGrid>
                <a:gridCol w="6808836">
                  <a:extLst>
                    <a:ext uri="{9D8B030D-6E8A-4147-A177-3AD203B41FA5}">
                      <a16:colId xmlns:a16="http://schemas.microsoft.com/office/drawing/2014/main" val="1809558366"/>
                    </a:ext>
                  </a:extLst>
                </a:gridCol>
                <a:gridCol w="2771038">
                  <a:extLst>
                    <a:ext uri="{9D8B030D-6E8A-4147-A177-3AD203B41FA5}">
                      <a16:colId xmlns:a16="http://schemas.microsoft.com/office/drawing/2014/main" val="3745573060"/>
                    </a:ext>
                  </a:extLst>
                </a:gridCol>
                <a:gridCol w="1535949">
                  <a:extLst>
                    <a:ext uri="{9D8B030D-6E8A-4147-A177-3AD203B41FA5}">
                      <a16:colId xmlns:a16="http://schemas.microsoft.com/office/drawing/2014/main" val="2721902296"/>
                    </a:ext>
                  </a:extLst>
                </a:gridCol>
                <a:gridCol w="3213769">
                  <a:extLst>
                    <a:ext uri="{9D8B030D-6E8A-4147-A177-3AD203B41FA5}">
                      <a16:colId xmlns:a16="http://schemas.microsoft.com/office/drawing/2014/main" val="1735766140"/>
                    </a:ext>
                  </a:extLst>
                </a:gridCol>
                <a:gridCol w="4196779">
                  <a:extLst>
                    <a:ext uri="{9D8B030D-6E8A-4147-A177-3AD203B41FA5}">
                      <a16:colId xmlns:a16="http://schemas.microsoft.com/office/drawing/2014/main" val="1285580825"/>
                    </a:ext>
                  </a:extLst>
                </a:gridCol>
              </a:tblGrid>
              <a:tr h="624800">
                <a:tc>
                  <a:txBody>
                    <a:bodyPr/>
                    <a:lstStyle/>
                    <a:p>
                      <a:pPr algn="l">
                        <a:buNone/>
                      </a:pPr>
                      <a:r>
                        <a:rPr lang="en-CA" sz="3200" b="1" dirty="0"/>
                        <a:t>INITIATIVE</a:t>
                      </a:r>
                    </a:p>
                  </a:txBody>
                  <a:tcPr anchor="ctr">
                    <a:lnL>
                      <a:noFill/>
                    </a:lnL>
                    <a:lnR>
                      <a:noFill/>
                    </a:lnR>
                    <a:lnT>
                      <a:noFill/>
                    </a:lnT>
                    <a:lnB>
                      <a:noFill/>
                    </a:lnB>
                    <a:noFill/>
                  </a:tcPr>
                </a:tc>
                <a:tc>
                  <a:txBody>
                    <a:bodyPr/>
                    <a:lstStyle/>
                    <a:p>
                      <a:pPr algn="l">
                        <a:buNone/>
                      </a:pPr>
                      <a:r>
                        <a:rPr lang="en-CA" sz="3200" b="1" dirty="0"/>
                        <a:t>COMPLETED</a:t>
                      </a:r>
                    </a:p>
                  </a:txBody>
                  <a:tcPr anchor="ctr">
                    <a:lnL>
                      <a:noFill/>
                    </a:lnL>
                    <a:lnR>
                      <a:noFill/>
                    </a:lnR>
                    <a:lnT>
                      <a:noFill/>
                    </a:lnT>
                    <a:lnB>
                      <a:noFill/>
                    </a:lnB>
                    <a:noFill/>
                  </a:tcPr>
                </a:tc>
                <a:tc>
                  <a:txBody>
                    <a:bodyPr/>
                    <a:lstStyle/>
                    <a:p>
                      <a:pPr algn="l">
                        <a:buNone/>
                      </a:pPr>
                      <a:r>
                        <a:rPr lang="en-CA" sz="3200" b="1" dirty="0"/>
                        <a:t>TOTAL</a:t>
                      </a:r>
                    </a:p>
                  </a:txBody>
                  <a:tcPr anchor="ctr">
                    <a:lnL>
                      <a:noFill/>
                    </a:lnL>
                    <a:lnR>
                      <a:noFill/>
                    </a:lnR>
                    <a:lnT>
                      <a:noFill/>
                    </a:lnT>
                    <a:lnB>
                      <a:noFill/>
                    </a:lnB>
                    <a:noFill/>
                  </a:tcPr>
                </a:tc>
                <a:tc>
                  <a:txBody>
                    <a:bodyPr/>
                    <a:lstStyle/>
                    <a:p>
                      <a:pPr algn="l">
                        <a:buNone/>
                      </a:pPr>
                      <a:r>
                        <a:rPr lang="en-CA" sz="3200" b="1" dirty="0"/>
                        <a:t>% COMPLETE</a:t>
                      </a:r>
                    </a:p>
                  </a:txBody>
                  <a:tcPr anchor="ctr">
                    <a:lnL>
                      <a:noFill/>
                    </a:lnL>
                    <a:lnR>
                      <a:noFill/>
                    </a:lnR>
                    <a:lnT>
                      <a:noFill/>
                    </a:lnT>
                    <a:lnB>
                      <a:noFill/>
                    </a:lnB>
                    <a:noFill/>
                  </a:tcPr>
                </a:tc>
                <a:tc>
                  <a:txBody>
                    <a:bodyPr/>
                    <a:lstStyle/>
                    <a:p>
                      <a:pPr algn="l">
                        <a:buNone/>
                      </a:pPr>
                      <a:r>
                        <a:rPr lang="en-CA" sz="3200" b="1" dirty="0"/>
                        <a:t>STATUS</a:t>
                      </a:r>
                    </a:p>
                  </a:txBody>
                  <a:tcPr anchor="ctr">
                    <a:lnL>
                      <a:noFill/>
                    </a:lnL>
                    <a:lnR>
                      <a:noFill/>
                    </a:lnR>
                    <a:lnT>
                      <a:noFill/>
                    </a:lnT>
                    <a:lnB>
                      <a:noFill/>
                    </a:lnB>
                    <a:noFill/>
                  </a:tcPr>
                </a:tc>
                <a:extLst>
                  <a:ext uri="{0D108BD9-81ED-4DB2-BD59-A6C34878D82A}">
                    <a16:rowId xmlns:a16="http://schemas.microsoft.com/office/drawing/2014/main" val="188245464"/>
                  </a:ext>
                </a:extLst>
              </a:tr>
              <a:tr h="624800">
                <a:tc>
                  <a:txBody>
                    <a:bodyPr/>
                    <a:lstStyle/>
                    <a:p>
                      <a:pPr>
                        <a:buNone/>
                      </a:pPr>
                      <a:r>
                        <a:rPr lang="en-CA" sz="3200" b="1"/>
                        <a:t>Board Evaluation</a:t>
                      </a:r>
                      <a:endParaRPr lang="en-CA" sz="3200"/>
                    </a:p>
                  </a:txBody>
                  <a:tcPr anchor="ctr">
                    <a:lnL>
                      <a:noFill/>
                    </a:lnL>
                    <a:lnR>
                      <a:noFill/>
                    </a:lnR>
                    <a:lnT>
                      <a:noFill/>
                    </a:lnT>
                    <a:lnB>
                      <a:noFill/>
                    </a:lnB>
                    <a:noFill/>
                  </a:tcPr>
                </a:tc>
                <a:tc>
                  <a:txBody>
                    <a:bodyPr/>
                    <a:lstStyle/>
                    <a:p>
                      <a:pPr>
                        <a:buNone/>
                      </a:pPr>
                      <a:r>
                        <a:rPr lang="en-CA" sz="3200" dirty="0"/>
                        <a:t>9</a:t>
                      </a:r>
                    </a:p>
                  </a:txBody>
                  <a:tcPr anchor="ctr">
                    <a:lnL>
                      <a:noFill/>
                    </a:lnL>
                    <a:lnR>
                      <a:noFill/>
                    </a:lnR>
                    <a:lnT>
                      <a:noFill/>
                    </a:lnT>
                    <a:lnB>
                      <a:noFill/>
                    </a:lnB>
                    <a:noFill/>
                  </a:tcPr>
                </a:tc>
                <a:tc>
                  <a:txBody>
                    <a:bodyPr/>
                    <a:lstStyle/>
                    <a:p>
                      <a:pPr>
                        <a:buNone/>
                      </a:pPr>
                      <a:r>
                        <a:rPr lang="en-CA" sz="3200"/>
                        <a:t>16</a:t>
                      </a:r>
                    </a:p>
                  </a:txBody>
                  <a:tcPr anchor="ctr">
                    <a:lnL>
                      <a:noFill/>
                    </a:lnL>
                    <a:lnR>
                      <a:noFill/>
                    </a:lnR>
                    <a:lnT>
                      <a:noFill/>
                    </a:lnT>
                    <a:lnB>
                      <a:noFill/>
                    </a:lnB>
                    <a:noFill/>
                  </a:tcPr>
                </a:tc>
                <a:tc>
                  <a:txBody>
                    <a:bodyPr/>
                    <a:lstStyle/>
                    <a:p>
                      <a:pPr>
                        <a:buNone/>
                      </a:pPr>
                      <a:r>
                        <a:rPr lang="en-CA" sz="3200" b="1"/>
                        <a:t>56.25%</a:t>
                      </a:r>
                      <a:endParaRPr lang="en-CA" sz="3200"/>
                    </a:p>
                  </a:txBody>
                  <a:tcPr anchor="ctr">
                    <a:lnL>
                      <a:noFill/>
                    </a:lnL>
                    <a:lnR>
                      <a:noFill/>
                    </a:lnR>
                    <a:lnT>
                      <a:noFill/>
                    </a:lnT>
                    <a:lnB>
                      <a:noFill/>
                    </a:lnB>
                    <a:noFill/>
                  </a:tcPr>
                </a:tc>
                <a:tc>
                  <a:txBody>
                    <a:bodyPr/>
                    <a:lstStyle/>
                    <a:p>
                      <a:pPr>
                        <a:buNone/>
                      </a:pPr>
                      <a:r>
                        <a:rPr lang="en-CA" sz="3200"/>
                        <a:t>✅ Completed</a:t>
                      </a:r>
                    </a:p>
                  </a:txBody>
                  <a:tcPr anchor="ctr">
                    <a:lnL>
                      <a:noFill/>
                    </a:lnL>
                    <a:lnR>
                      <a:noFill/>
                    </a:lnR>
                    <a:lnT>
                      <a:noFill/>
                    </a:lnT>
                    <a:lnB>
                      <a:noFill/>
                    </a:lnB>
                    <a:noFill/>
                  </a:tcPr>
                </a:tc>
                <a:extLst>
                  <a:ext uri="{0D108BD9-81ED-4DB2-BD59-A6C34878D82A}">
                    <a16:rowId xmlns:a16="http://schemas.microsoft.com/office/drawing/2014/main" val="678474096"/>
                  </a:ext>
                </a:extLst>
              </a:tr>
              <a:tr h="624800">
                <a:tc>
                  <a:txBody>
                    <a:bodyPr/>
                    <a:lstStyle/>
                    <a:p>
                      <a:pPr>
                        <a:buNone/>
                      </a:pPr>
                      <a:r>
                        <a:rPr lang="en-CA" sz="3200" b="1" dirty="0"/>
                        <a:t>Potential Tariffs</a:t>
                      </a:r>
                      <a:endParaRPr lang="en-CA" sz="3200" dirty="0"/>
                    </a:p>
                  </a:txBody>
                  <a:tcPr anchor="ctr">
                    <a:lnL>
                      <a:noFill/>
                    </a:lnL>
                    <a:lnR>
                      <a:noFill/>
                    </a:lnR>
                    <a:lnT>
                      <a:noFill/>
                    </a:lnT>
                    <a:lnB>
                      <a:noFill/>
                    </a:lnB>
                    <a:noFill/>
                  </a:tcPr>
                </a:tc>
                <a:tc>
                  <a:txBody>
                    <a:bodyPr/>
                    <a:lstStyle/>
                    <a:p>
                      <a:pPr>
                        <a:buNone/>
                      </a:pPr>
                      <a:r>
                        <a:rPr lang="en-CA" sz="3200" dirty="0"/>
                        <a:t>24</a:t>
                      </a:r>
                    </a:p>
                  </a:txBody>
                  <a:tcPr anchor="ctr">
                    <a:lnL>
                      <a:noFill/>
                    </a:lnL>
                    <a:lnR>
                      <a:noFill/>
                    </a:lnR>
                    <a:lnT>
                      <a:noFill/>
                    </a:lnT>
                    <a:lnB>
                      <a:noFill/>
                    </a:lnB>
                    <a:noFill/>
                  </a:tcPr>
                </a:tc>
                <a:tc>
                  <a:txBody>
                    <a:bodyPr/>
                    <a:lstStyle/>
                    <a:p>
                      <a:pPr>
                        <a:buNone/>
                      </a:pPr>
                      <a:r>
                        <a:rPr lang="en-CA" sz="3200"/>
                        <a:t>49</a:t>
                      </a:r>
                    </a:p>
                  </a:txBody>
                  <a:tcPr anchor="ctr">
                    <a:lnL>
                      <a:noFill/>
                    </a:lnL>
                    <a:lnR>
                      <a:noFill/>
                    </a:lnR>
                    <a:lnT>
                      <a:noFill/>
                    </a:lnT>
                    <a:lnB>
                      <a:noFill/>
                    </a:lnB>
                    <a:noFill/>
                  </a:tcPr>
                </a:tc>
                <a:tc>
                  <a:txBody>
                    <a:bodyPr/>
                    <a:lstStyle/>
                    <a:p>
                      <a:pPr>
                        <a:buNone/>
                      </a:pPr>
                      <a:r>
                        <a:rPr lang="en-CA" sz="3200" b="1" dirty="0"/>
                        <a:t>49%</a:t>
                      </a:r>
                      <a:endParaRPr lang="en-CA" sz="3200" dirty="0"/>
                    </a:p>
                  </a:txBody>
                  <a:tcPr anchor="ctr">
                    <a:lnL>
                      <a:noFill/>
                    </a:lnL>
                    <a:lnR>
                      <a:noFill/>
                    </a:lnR>
                    <a:lnT>
                      <a:noFill/>
                    </a:lnT>
                    <a:lnB>
                      <a:noFill/>
                    </a:lnB>
                    <a:noFill/>
                  </a:tcPr>
                </a:tc>
                <a:tc>
                  <a:txBody>
                    <a:bodyPr/>
                    <a:lstStyle/>
                    <a:p>
                      <a:pPr>
                        <a:buNone/>
                      </a:pPr>
                      <a:r>
                        <a:rPr lang="en-CA" sz="3200"/>
                        <a:t>✅ Completed</a:t>
                      </a:r>
                    </a:p>
                  </a:txBody>
                  <a:tcPr anchor="ctr">
                    <a:lnL>
                      <a:noFill/>
                    </a:lnL>
                    <a:lnR>
                      <a:noFill/>
                    </a:lnR>
                    <a:lnT>
                      <a:noFill/>
                    </a:lnT>
                    <a:lnB>
                      <a:noFill/>
                    </a:lnB>
                    <a:noFill/>
                  </a:tcPr>
                </a:tc>
                <a:extLst>
                  <a:ext uri="{0D108BD9-81ED-4DB2-BD59-A6C34878D82A}">
                    <a16:rowId xmlns:a16="http://schemas.microsoft.com/office/drawing/2014/main" val="1462799757"/>
                  </a:ext>
                </a:extLst>
              </a:tr>
              <a:tr h="624800">
                <a:tc>
                  <a:txBody>
                    <a:bodyPr/>
                    <a:lstStyle/>
                    <a:p>
                      <a:pPr>
                        <a:buNone/>
                      </a:pPr>
                      <a:r>
                        <a:rPr lang="en-CA" sz="3200" b="1" dirty="0"/>
                        <a:t>Funding Navigation Feedback</a:t>
                      </a:r>
                      <a:endParaRPr lang="en-CA" sz="3200" dirty="0"/>
                    </a:p>
                  </a:txBody>
                  <a:tcPr anchor="ctr">
                    <a:lnL>
                      <a:noFill/>
                    </a:lnL>
                    <a:lnR>
                      <a:noFill/>
                    </a:lnR>
                    <a:lnT>
                      <a:noFill/>
                    </a:lnT>
                    <a:lnB>
                      <a:noFill/>
                    </a:lnB>
                    <a:noFill/>
                  </a:tcPr>
                </a:tc>
                <a:tc>
                  <a:txBody>
                    <a:bodyPr/>
                    <a:lstStyle/>
                    <a:p>
                      <a:pPr>
                        <a:buNone/>
                      </a:pPr>
                      <a:r>
                        <a:rPr lang="en-CA" sz="3200"/>
                        <a:t>35</a:t>
                      </a:r>
                    </a:p>
                  </a:txBody>
                  <a:tcPr anchor="ctr">
                    <a:lnL>
                      <a:noFill/>
                    </a:lnL>
                    <a:lnR>
                      <a:noFill/>
                    </a:lnR>
                    <a:lnT>
                      <a:noFill/>
                    </a:lnT>
                    <a:lnB>
                      <a:noFill/>
                    </a:lnB>
                    <a:noFill/>
                  </a:tcPr>
                </a:tc>
                <a:tc>
                  <a:txBody>
                    <a:bodyPr/>
                    <a:lstStyle/>
                    <a:p>
                      <a:pPr>
                        <a:buNone/>
                      </a:pPr>
                      <a:r>
                        <a:rPr lang="en-CA" sz="3200" dirty="0"/>
                        <a:t>416</a:t>
                      </a:r>
                    </a:p>
                  </a:txBody>
                  <a:tcPr anchor="ctr">
                    <a:lnL>
                      <a:noFill/>
                    </a:lnL>
                    <a:lnR>
                      <a:noFill/>
                    </a:lnR>
                    <a:lnT>
                      <a:noFill/>
                    </a:lnT>
                    <a:lnB>
                      <a:noFill/>
                    </a:lnB>
                    <a:noFill/>
                  </a:tcPr>
                </a:tc>
                <a:tc>
                  <a:txBody>
                    <a:bodyPr/>
                    <a:lstStyle/>
                    <a:p>
                      <a:pPr>
                        <a:buNone/>
                      </a:pPr>
                      <a:r>
                        <a:rPr lang="en-CA" sz="3200" b="1"/>
                        <a:t>8.4%</a:t>
                      </a:r>
                      <a:endParaRPr lang="en-CA" sz="3200"/>
                    </a:p>
                  </a:txBody>
                  <a:tcPr anchor="ctr">
                    <a:lnL>
                      <a:noFill/>
                    </a:lnL>
                    <a:lnR>
                      <a:noFill/>
                    </a:lnR>
                    <a:lnT>
                      <a:noFill/>
                    </a:lnT>
                    <a:lnB>
                      <a:noFill/>
                    </a:lnB>
                    <a:noFill/>
                  </a:tcPr>
                </a:tc>
                <a:tc>
                  <a:txBody>
                    <a:bodyPr/>
                    <a:lstStyle/>
                    <a:p>
                      <a:pPr>
                        <a:buNone/>
                      </a:pPr>
                      <a:r>
                        <a:rPr lang="en-CA" sz="3200"/>
                        <a:t>✅ Completed</a:t>
                      </a:r>
                    </a:p>
                  </a:txBody>
                  <a:tcPr anchor="ctr">
                    <a:lnL>
                      <a:noFill/>
                    </a:lnL>
                    <a:lnR>
                      <a:noFill/>
                    </a:lnR>
                    <a:lnT>
                      <a:noFill/>
                    </a:lnT>
                    <a:lnB>
                      <a:noFill/>
                    </a:lnB>
                    <a:noFill/>
                  </a:tcPr>
                </a:tc>
                <a:extLst>
                  <a:ext uri="{0D108BD9-81ED-4DB2-BD59-A6C34878D82A}">
                    <a16:rowId xmlns:a16="http://schemas.microsoft.com/office/drawing/2014/main" val="145075955"/>
                  </a:ext>
                </a:extLst>
              </a:tr>
              <a:tr h="805636">
                <a:tc>
                  <a:txBody>
                    <a:bodyPr/>
                    <a:lstStyle/>
                    <a:p>
                      <a:pPr>
                        <a:buNone/>
                      </a:pPr>
                      <a:r>
                        <a:rPr lang="en-CA" sz="3200" b="1" dirty="0"/>
                        <a:t>Stormwater Management Projects</a:t>
                      </a:r>
                      <a:endParaRPr lang="en-CA" sz="3200" dirty="0"/>
                    </a:p>
                  </a:txBody>
                  <a:tcPr anchor="ctr">
                    <a:lnL>
                      <a:noFill/>
                    </a:lnL>
                    <a:lnR>
                      <a:noFill/>
                    </a:lnR>
                    <a:lnT>
                      <a:noFill/>
                    </a:lnT>
                    <a:lnB>
                      <a:noFill/>
                    </a:lnB>
                    <a:noFill/>
                  </a:tcPr>
                </a:tc>
                <a:tc>
                  <a:txBody>
                    <a:bodyPr/>
                    <a:lstStyle/>
                    <a:p>
                      <a:pPr>
                        <a:buNone/>
                      </a:pPr>
                      <a:r>
                        <a:rPr lang="en-CA" sz="3200"/>
                        <a:t>18</a:t>
                      </a:r>
                    </a:p>
                  </a:txBody>
                  <a:tcPr anchor="ctr">
                    <a:lnL>
                      <a:noFill/>
                    </a:lnL>
                    <a:lnR>
                      <a:noFill/>
                    </a:lnR>
                    <a:lnT>
                      <a:noFill/>
                    </a:lnT>
                    <a:lnB>
                      <a:noFill/>
                    </a:lnB>
                    <a:noFill/>
                  </a:tcPr>
                </a:tc>
                <a:tc>
                  <a:txBody>
                    <a:bodyPr/>
                    <a:lstStyle/>
                    <a:p>
                      <a:pPr>
                        <a:buNone/>
                      </a:pPr>
                      <a:r>
                        <a:rPr lang="en-CA" sz="3200"/>
                        <a:t>98</a:t>
                      </a:r>
                    </a:p>
                  </a:txBody>
                  <a:tcPr anchor="ctr">
                    <a:lnL>
                      <a:noFill/>
                    </a:lnL>
                    <a:lnR>
                      <a:noFill/>
                    </a:lnR>
                    <a:lnT>
                      <a:noFill/>
                    </a:lnT>
                    <a:lnB>
                      <a:noFill/>
                    </a:lnB>
                    <a:noFill/>
                  </a:tcPr>
                </a:tc>
                <a:tc>
                  <a:txBody>
                    <a:bodyPr/>
                    <a:lstStyle/>
                    <a:p>
                      <a:pPr>
                        <a:buNone/>
                      </a:pPr>
                      <a:r>
                        <a:rPr lang="en-CA" sz="3200" b="1"/>
                        <a:t>18.37%</a:t>
                      </a:r>
                      <a:endParaRPr lang="en-CA" sz="3200"/>
                    </a:p>
                  </a:txBody>
                  <a:tcPr anchor="ctr">
                    <a:lnL>
                      <a:noFill/>
                    </a:lnL>
                    <a:lnR>
                      <a:noFill/>
                    </a:lnR>
                    <a:lnT>
                      <a:noFill/>
                    </a:lnT>
                    <a:lnB>
                      <a:noFill/>
                    </a:lnB>
                    <a:noFill/>
                  </a:tcPr>
                </a:tc>
                <a:tc>
                  <a:txBody>
                    <a:bodyPr/>
                    <a:lstStyle/>
                    <a:p>
                      <a:pPr>
                        <a:buNone/>
                      </a:pPr>
                      <a:r>
                        <a:rPr lang="en-CA" sz="3200" dirty="0"/>
                        <a:t>✅ Completed</a:t>
                      </a:r>
                    </a:p>
                  </a:txBody>
                  <a:tcPr anchor="ctr">
                    <a:lnL>
                      <a:noFill/>
                    </a:lnL>
                    <a:lnR>
                      <a:noFill/>
                    </a:lnR>
                    <a:lnT>
                      <a:noFill/>
                    </a:lnT>
                    <a:lnB>
                      <a:noFill/>
                    </a:lnB>
                    <a:noFill/>
                  </a:tcPr>
                </a:tc>
                <a:extLst>
                  <a:ext uri="{0D108BD9-81ED-4DB2-BD59-A6C34878D82A}">
                    <a16:rowId xmlns:a16="http://schemas.microsoft.com/office/drawing/2014/main" val="2462034144"/>
                  </a:ext>
                </a:extLst>
              </a:tr>
            </a:tbl>
          </a:graphicData>
        </a:graphic>
      </p:graphicFrame>
      <p:sp>
        <p:nvSpPr>
          <p:cNvPr id="6" name="TextBox 5">
            <a:extLst>
              <a:ext uri="{FF2B5EF4-FFF2-40B4-BE49-F238E27FC236}">
                <a16:creationId xmlns:a16="http://schemas.microsoft.com/office/drawing/2014/main" id="{616A56D5-C13B-5C64-90CF-C19DBA2AA67E}"/>
              </a:ext>
            </a:extLst>
          </p:cNvPr>
          <p:cNvSpPr txBox="1"/>
          <p:nvPr/>
        </p:nvSpPr>
        <p:spPr>
          <a:xfrm>
            <a:off x="835026" y="2765644"/>
            <a:ext cx="8064896" cy="584775"/>
          </a:xfrm>
          <a:prstGeom prst="rect">
            <a:avLst/>
          </a:prstGeom>
          <a:noFill/>
        </p:spPr>
        <p:txBody>
          <a:bodyPr wrap="square" rtlCol="0">
            <a:spAutoFit/>
          </a:bodyPr>
          <a:lstStyle/>
          <a:p>
            <a:r>
              <a:rPr lang="en-CA" sz="3200" b="1"/>
              <a:t>📊 Survey </a:t>
            </a:r>
            <a:r>
              <a:rPr lang="en-CA" sz="3200" b="1" dirty="0"/>
              <a:t>Participation Overview</a:t>
            </a:r>
            <a:endParaRPr lang="en-US" sz="3200" b="1" dirty="0"/>
          </a:p>
        </p:txBody>
      </p:sp>
    </p:spTree>
    <p:extLst>
      <p:ext uri="{BB962C8B-B14F-4D97-AF65-F5344CB8AC3E}">
        <p14:creationId xmlns:p14="http://schemas.microsoft.com/office/powerpoint/2010/main" val="1986656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51F1A-4C40-51A0-C076-2EAF6548C6A3}"/>
              </a:ext>
            </a:extLst>
          </p:cNvPr>
          <p:cNvSpPr>
            <a:spLocks noGrp="1"/>
          </p:cNvSpPr>
          <p:nvPr>
            <p:ph type="title"/>
          </p:nvPr>
        </p:nvSpPr>
        <p:spPr/>
        <p:txBody>
          <a:bodyPr>
            <a:normAutofit/>
          </a:bodyPr>
          <a:lstStyle/>
          <a:p>
            <a:r>
              <a:rPr lang="en-US" sz="8800" b="1" dirty="0"/>
              <a:t>MEDIA</a:t>
            </a:r>
          </a:p>
        </p:txBody>
      </p:sp>
    </p:spTree>
    <p:extLst>
      <p:ext uri="{BB962C8B-B14F-4D97-AF65-F5344CB8AC3E}">
        <p14:creationId xmlns:p14="http://schemas.microsoft.com/office/powerpoint/2010/main" val="1279274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3163-E4E8-9017-93BA-07752282D8BA}"/>
              </a:ext>
            </a:extLst>
          </p:cNvPr>
          <p:cNvSpPr>
            <a:spLocks noGrp="1"/>
          </p:cNvSpPr>
          <p:nvPr>
            <p:ph type="title"/>
          </p:nvPr>
        </p:nvSpPr>
        <p:spPr/>
        <p:txBody>
          <a:bodyPr/>
          <a:lstStyle/>
          <a:p>
            <a:r>
              <a:rPr lang="en-US" sz="7000" b="1" dirty="0">
                <a:latin typeface="+mj-lt"/>
              </a:rPr>
              <a:t>Media Overview</a:t>
            </a:r>
          </a:p>
        </p:txBody>
      </p:sp>
      <p:pic>
        <p:nvPicPr>
          <p:cNvPr id="4" name="Picture 3" descr="A pie chart with a blue triangle&#10;&#10;AI-generated content may be incorrect.">
            <a:extLst>
              <a:ext uri="{FF2B5EF4-FFF2-40B4-BE49-F238E27FC236}">
                <a16:creationId xmlns:a16="http://schemas.microsoft.com/office/drawing/2014/main" id="{C307B83F-EF04-CCEF-7C81-64D512263D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1413" y="2421002"/>
            <a:ext cx="8640000" cy="6971149"/>
          </a:xfrm>
          <a:prstGeom prst="rect">
            <a:avLst/>
          </a:prstGeom>
        </p:spPr>
      </p:pic>
      <p:pic>
        <p:nvPicPr>
          <p:cNvPr id="7" name="Picture 6" descr="A white rectangular box with black text&#10;&#10;AI-generated content may be incorrect.">
            <a:extLst>
              <a:ext uri="{FF2B5EF4-FFF2-40B4-BE49-F238E27FC236}">
                <a16:creationId xmlns:a16="http://schemas.microsoft.com/office/drawing/2014/main" id="{D6D5B209-0EAC-051E-661F-69448D73C0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00322" y="4214515"/>
            <a:ext cx="5040000" cy="2462727"/>
          </a:xfrm>
          <a:prstGeom prst="rect">
            <a:avLst/>
          </a:prstGeom>
        </p:spPr>
      </p:pic>
    </p:spTree>
    <p:extLst>
      <p:ext uri="{BB962C8B-B14F-4D97-AF65-F5344CB8AC3E}">
        <p14:creationId xmlns:p14="http://schemas.microsoft.com/office/powerpoint/2010/main" val="593975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TELEVISION</a:t>
            </a:r>
          </a:p>
        </p:txBody>
      </p:sp>
      <p:sp>
        <p:nvSpPr>
          <p:cNvPr id="3" name="TextBox 2">
            <a:extLst>
              <a:ext uri="{FF2B5EF4-FFF2-40B4-BE49-F238E27FC236}">
                <a16:creationId xmlns:a16="http://schemas.microsoft.com/office/drawing/2014/main" id="{74AF0BC4-BE4B-B150-686C-6DF150F30EA4}"/>
              </a:ext>
            </a:extLst>
          </p:cNvPr>
          <p:cNvSpPr txBox="1"/>
          <p:nvPr/>
        </p:nvSpPr>
        <p:spPr>
          <a:xfrm>
            <a:off x="13369022" y="6536663"/>
            <a:ext cx="2209175" cy="553998"/>
          </a:xfrm>
          <a:prstGeom prst="rect">
            <a:avLst/>
          </a:prstGeom>
          <a:noFill/>
        </p:spPr>
        <p:txBody>
          <a:bodyPr wrap="square" rtlCol="0">
            <a:spAutoFit/>
          </a:bodyPr>
          <a:lstStyle/>
          <a:p>
            <a:r>
              <a:rPr lang="en-US" sz="3000" b="1" dirty="0"/>
              <a:t>4 Stories</a:t>
            </a:r>
          </a:p>
        </p:txBody>
      </p:sp>
      <p:sp>
        <p:nvSpPr>
          <p:cNvPr id="5" name="TextBox 4">
            <a:extLst>
              <a:ext uri="{FF2B5EF4-FFF2-40B4-BE49-F238E27FC236}">
                <a16:creationId xmlns:a16="http://schemas.microsoft.com/office/drawing/2014/main" id="{B6EF892F-17C7-5567-0D2B-4C33A0A08578}"/>
              </a:ext>
            </a:extLst>
          </p:cNvPr>
          <p:cNvSpPr txBox="1"/>
          <p:nvPr/>
        </p:nvSpPr>
        <p:spPr>
          <a:xfrm>
            <a:off x="3467490" y="6536663"/>
            <a:ext cx="4536504" cy="2000548"/>
          </a:xfrm>
          <a:prstGeom prst="rect">
            <a:avLst/>
          </a:prstGeom>
          <a:noFill/>
        </p:spPr>
        <p:txBody>
          <a:bodyPr wrap="square" rtlCol="0">
            <a:spAutoFit/>
          </a:bodyPr>
          <a:lstStyle/>
          <a:p>
            <a:pPr algn="ctr"/>
            <a:r>
              <a:rPr lang="en-US" sz="3000" b="1" dirty="0"/>
              <a:t>7 Stories</a:t>
            </a:r>
          </a:p>
          <a:p>
            <a:pPr algn="ctr"/>
            <a:endParaRPr lang="en-US" sz="3000" b="1" dirty="0"/>
          </a:p>
          <a:p>
            <a:pPr algn="ctr"/>
            <a:r>
              <a:rPr lang="en-CA" sz="3200" b="1" i="0" u="none" strike="noStrike" dirty="0">
                <a:solidFill>
                  <a:srgbClr val="000000"/>
                </a:solidFill>
                <a:effectLst/>
                <a:latin typeface="Calibri" panose="020F0502020204030204" pitchFamily="34" charset="0"/>
              </a:rPr>
              <a:t>210,000 viewers from</a:t>
            </a:r>
          </a:p>
          <a:p>
            <a:pPr algn="ctr"/>
            <a:r>
              <a:rPr lang="en-CA" sz="3200" b="1" i="0" u="none" strike="noStrike" dirty="0">
                <a:solidFill>
                  <a:srgbClr val="000000"/>
                </a:solidFill>
                <a:effectLst/>
                <a:latin typeface="Calibri" panose="020F0502020204030204" pitchFamily="34" charset="0"/>
              </a:rPr>
              <a:t>NS, NB &amp; PEI</a:t>
            </a:r>
          </a:p>
        </p:txBody>
      </p:sp>
      <p:pic>
        <p:nvPicPr>
          <p:cNvPr id="6" name="Picture 5" descr="A close-up of a logo&#10;&#10;Description automatically generated">
            <a:extLst>
              <a:ext uri="{FF2B5EF4-FFF2-40B4-BE49-F238E27FC236}">
                <a16:creationId xmlns:a16="http://schemas.microsoft.com/office/drawing/2014/main" id="{BF5E548D-9D31-3D0F-6180-5ABD1410D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5442" y="3332255"/>
            <a:ext cx="5144400" cy="2880864"/>
          </a:xfrm>
          <a:prstGeom prst="rect">
            <a:avLst/>
          </a:prstGeom>
        </p:spPr>
      </p:pic>
      <p:pic>
        <p:nvPicPr>
          <p:cNvPr id="9" name="Picture 8" descr="A logo with a red circle and black text&#10;&#10;Description automatically generated">
            <a:extLst>
              <a:ext uri="{FF2B5EF4-FFF2-40B4-BE49-F238E27FC236}">
                <a16:creationId xmlns:a16="http://schemas.microsoft.com/office/drawing/2014/main" id="{F1B820A9-CED1-1180-AA34-8E9A6FDA7949}"/>
              </a:ext>
            </a:extLst>
          </p:cNvPr>
          <p:cNvPicPr>
            <a:picLocks noChangeAspect="1"/>
          </p:cNvPicPr>
          <p:nvPr/>
        </p:nvPicPr>
        <p:blipFill rotWithShape="1">
          <a:blip r:embed="rId4">
            <a:extLst>
              <a:ext uri="{28A0092B-C50C-407E-A947-70E740481C1C}">
                <a14:useLocalDpi xmlns:a14="http://schemas.microsoft.com/office/drawing/2010/main" val="0"/>
              </a:ext>
            </a:extLst>
          </a:blip>
          <a:srcRect l="11761" t="20005" r="7188" b="23763"/>
          <a:stretch/>
        </p:blipFill>
        <p:spPr>
          <a:xfrm>
            <a:off x="12219133" y="4034715"/>
            <a:ext cx="4169621" cy="1619960"/>
          </a:xfrm>
          <a:prstGeom prst="rect">
            <a:avLst/>
          </a:prstGeom>
        </p:spPr>
      </p:pic>
    </p:spTree>
    <p:extLst>
      <p:ext uri="{BB962C8B-B14F-4D97-AF65-F5344CB8AC3E}">
        <p14:creationId xmlns:p14="http://schemas.microsoft.com/office/powerpoint/2010/main" val="3879033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print</a:t>
            </a:r>
          </a:p>
        </p:txBody>
      </p:sp>
      <p:sp>
        <p:nvSpPr>
          <p:cNvPr id="18" name="TextBox 17">
            <a:extLst>
              <a:ext uri="{FF2B5EF4-FFF2-40B4-BE49-F238E27FC236}">
                <a16:creationId xmlns:a16="http://schemas.microsoft.com/office/drawing/2014/main" id="{ADD2382E-DB19-F4A9-8DEF-348DAFB30EAE}"/>
              </a:ext>
            </a:extLst>
          </p:cNvPr>
          <p:cNvSpPr txBox="1"/>
          <p:nvPr/>
        </p:nvSpPr>
        <p:spPr>
          <a:xfrm>
            <a:off x="1627114" y="4718571"/>
            <a:ext cx="1758238" cy="553998"/>
          </a:xfrm>
          <a:prstGeom prst="rect">
            <a:avLst/>
          </a:prstGeom>
          <a:noFill/>
        </p:spPr>
        <p:txBody>
          <a:bodyPr wrap="none" rtlCol="0">
            <a:spAutoFit/>
          </a:bodyPr>
          <a:lstStyle/>
          <a:p>
            <a:r>
              <a:rPr lang="en-US" sz="3000" b="1" dirty="0"/>
              <a:t>40 Stories</a:t>
            </a:r>
          </a:p>
        </p:txBody>
      </p:sp>
      <p:sp>
        <p:nvSpPr>
          <p:cNvPr id="22" name="TextBox 21">
            <a:extLst>
              <a:ext uri="{FF2B5EF4-FFF2-40B4-BE49-F238E27FC236}">
                <a16:creationId xmlns:a16="http://schemas.microsoft.com/office/drawing/2014/main" id="{02D343E6-F957-4AC2-DD1C-78530E2AFED1}"/>
              </a:ext>
            </a:extLst>
          </p:cNvPr>
          <p:cNvSpPr txBox="1"/>
          <p:nvPr/>
        </p:nvSpPr>
        <p:spPr>
          <a:xfrm>
            <a:off x="2079060" y="7225737"/>
            <a:ext cx="1304653" cy="553998"/>
          </a:xfrm>
          <a:prstGeom prst="rect">
            <a:avLst/>
          </a:prstGeom>
          <a:noFill/>
        </p:spPr>
        <p:txBody>
          <a:bodyPr wrap="square" rtlCol="0">
            <a:spAutoFit/>
          </a:bodyPr>
          <a:lstStyle/>
          <a:p>
            <a:r>
              <a:rPr lang="en-US" sz="3000" b="1" dirty="0"/>
              <a:t>1 Story</a:t>
            </a:r>
          </a:p>
        </p:txBody>
      </p:sp>
      <p:pic>
        <p:nvPicPr>
          <p:cNvPr id="4" name="Picture 3" descr="A logo with a red circle and black text&#10;&#10;Description automatically generated">
            <a:extLst>
              <a:ext uri="{FF2B5EF4-FFF2-40B4-BE49-F238E27FC236}">
                <a16:creationId xmlns:a16="http://schemas.microsoft.com/office/drawing/2014/main" id="{641ADD43-19F5-A990-B86E-9A47155F6BB7}"/>
              </a:ext>
            </a:extLst>
          </p:cNvPr>
          <p:cNvPicPr>
            <a:picLocks noChangeAspect="1"/>
          </p:cNvPicPr>
          <p:nvPr/>
        </p:nvPicPr>
        <p:blipFill rotWithShape="1">
          <a:blip r:embed="rId3">
            <a:extLst>
              <a:ext uri="{28A0092B-C50C-407E-A947-70E740481C1C}">
                <a14:useLocalDpi xmlns:a14="http://schemas.microsoft.com/office/drawing/2010/main" val="0"/>
              </a:ext>
            </a:extLst>
          </a:blip>
          <a:srcRect l="11761" t="20005" r="7188" b="23763"/>
          <a:stretch/>
        </p:blipFill>
        <p:spPr>
          <a:xfrm>
            <a:off x="546994" y="2935446"/>
            <a:ext cx="4169621" cy="1619960"/>
          </a:xfrm>
          <a:prstGeom prst="rect">
            <a:avLst/>
          </a:prstGeom>
        </p:spPr>
      </p:pic>
      <p:pic>
        <p:nvPicPr>
          <p:cNvPr id="8" name="Picture 7">
            <a:extLst>
              <a:ext uri="{FF2B5EF4-FFF2-40B4-BE49-F238E27FC236}">
                <a16:creationId xmlns:a16="http://schemas.microsoft.com/office/drawing/2014/main" id="{8B06DB10-CE90-291A-60EA-EBEB100C5A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1090" y="6014715"/>
            <a:ext cx="2907001" cy="684000"/>
          </a:xfrm>
          <a:prstGeom prst="rect">
            <a:avLst/>
          </a:prstGeom>
        </p:spPr>
      </p:pic>
      <p:sp>
        <p:nvSpPr>
          <p:cNvPr id="13" name="TextBox 12">
            <a:extLst>
              <a:ext uri="{FF2B5EF4-FFF2-40B4-BE49-F238E27FC236}">
                <a16:creationId xmlns:a16="http://schemas.microsoft.com/office/drawing/2014/main" id="{40587B6C-051D-0191-5B28-DEF07263D855}"/>
              </a:ext>
            </a:extLst>
          </p:cNvPr>
          <p:cNvSpPr txBox="1"/>
          <p:nvPr/>
        </p:nvSpPr>
        <p:spPr>
          <a:xfrm>
            <a:off x="16316746" y="7022827"/>
            <a:ext cx="1656184" cy="553998"/>
          </a:xfrm>
          <a:prstGeom prst="rect">
            <a:avLst/>
          </a:prstGeom>
          <a:noFill/>
        </p:spPr>
        <p:txBody>
          <a:bodyPr wrap="square" rtlCol="0">
            <a:spAutoFit/>
          </a:bodyPr>
          <a:lstStyle/>
          <a:p>
            <a:r>
              <a:rPr lang="en-US" sz="3000" b="1" dirty="0"/>
              <a:t>1 Story</a:t>
            </a:r>
          </a:p>
        </p:txBody>
      </p:sp>
      <p:sp>
        <p:nvSpPr>
          <p:cNvPr id="21" name="TextBox 20">
            <a:extLst>
              <a:ext uri="{FF2B5EF4-FFF2-40B4-BE49-F238E27FC236}">
                <a16:creationId xmlns:a16="http://schemas.microsoft.com/office/drawing/2014/main" id="{510203EF-346C-C824-80C7-FD3F1B60D025}"/>
              </a:ext>
            </a:extLst>
          </p:cNvPr>
          <p:cNvSpPr txBox="1"/>
          <p:nvPr/>
        </p:nvSpPr>
        <p:spPr>
          <a:xfrm>
            <a:off x="17388357" y="4646563"/>
            <a:ext cx="1304653" cy="553998"/>
          </a:xfrm>
          <a:prstGeom prst="rect">
            <a:avLst/>
          </a:prstGeom>
          <a:noFill/>
        </p:spPr>
        <p:txBody>
          <a:bodyPr wrap="square" rtlCol="0">
            <a:spAutoFit/>
          </a:bodyPr>
          <a:lstStyle/>
          <a:p>
            <a:r>
              <a:rPr lang="en-US" sz="3000" b="1" dirty="0"/>
              <a:t>1 Story</a:t>
            </a:r>
          </a:p>
        </p:txBody>
      </p:sp>
      <p:sp>
        <p:nvSpPr>
          <p:cNvPr id="25" name="TextBox 24">
            <a:extLst>
              <a:ext uri="{FF2B5EF4-FFF2-40B4-BE49-F238E27FC236}">
                <a16:creationId xmlns:a16="http://schemas.microsoft.com/office/drawing/2014/main" id="{63523ADE-FC6F-1DDB-AA4D-6510A90120B0}"/>
              </a:ext>
            </a:extLst>
          </p:cNvPr>
          <p:cNvSpPr txBox="1"/>
          <p:nvPr/>
        </p:nvSpPr>
        <p:spPr>
          <a:xfrm>
            <a:off x="6091610" y="7022827"/>
            <a:ext cx="1304653" cy="553998"/>
          </a:xfrm>
          <a:prstGeom prst="rect">
            <a:avLst/>
          </a:prstGeom>
          <a:noFill/>
        </p:spPr>
        <p:txBody>
          <a:bodyPr wrap="square" rtlCol="0">
            <a:spAutoFit/>
          </a:bodyPr>
          <a:lstStyle/>
          <a:p>
            <a:r>
              <a:rPr lang="en-US" sz="3000" b="1" dirty="0"/>
              <a:t>1 Story</a:t>
            </a:r>
          </a:p>
        </p:txBody>
      </p:sp>
      <p:sp>
        <p:nvSpPr>
          <p:cNvPr id="29" name="TextBox 28">
            <a:extLst>
              <a:ext uri="{FF2B5EF4-FFF2-40B4-BE49-F238E27FC236}">
                <a16:creationId xmlns:a16="http://schemas.microsoft.com/office/drawing/2014/main" id="{F0F97DB6-DA43-28E3-312C-95DA7FD56E1B}"/>
              </a:ext>
            </a:extLst>
          </p:cNvPr>
          <p:cNvSpPr txBox="1"/>
          <p:nvPr/>
        </p:nvSpPr>
        <p:spPr>
          <a:xfrm>
            <a:off x="11307986" y="4358531"/>
            <a:ext cx="1304653" cy="553998"/>
          </a:xfrm>
          <a:prstGeom prst="rect">
            <a:avLst/>
          </a:prstGeom>
          <a:noFill/>
        </p:spPr>
        <p:txBody>
          <a:bodyPr wrap="square" rtlCol="0">
            <a:spAutoFit/>
          </a:bodyPr>
          <a:lstStyle/>
          <a:p>
            <a:r>
              <a:rPr lang="en-US" sz="3000" b="1" dirty="0"/>
              <a:t>1 Story</a:t>
            </a:r>
          </a:p>
        </p:txBody>
      </p:sp>
      <p:pic>
        <p:nvPicPr>
          <p:cNvPr id="41" name="Picture 40">
            <a:extLst>
              <a:ext uri="{FF2B5EF4-FFF2-40B4-BE49-F238E27FC236}">
                <a16:creationId xmlns:a16="http://schemas.microsoft.com/office/drawing/2014/main" id="{C22FA123-1278-E98F-A348-A5F021C1CF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5586" y="3206403"/>
            <a:ext cx="3048544" cy="828000"/>
          </a:xfrm>
          <a:prstGeom prst="rect">
            <a:avLst/>
          </a:prstGeom>
        </p:spPr>
      </p:pic>
      <p:pic>
        <p:nvPicPr>
          <p:cNvPr id="43" name="Picture 42" descr="A close up of a sign&#10;&#10;AI-generated content may be incorrect.">
            <a:extLst>
              <a:ext uri="{FF2B5EF4-FFF2-40B4-BE49-F238E27FC236}">
                <a16:creationId xmlns:a16="http://schemas.microsoft.com/office/drawing/2014/main" id="{42357C7F-742E-36FE-F7DE-D0343B380A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95466" y="5798691"/>
            <a:ext cx="4128458" cy="864096"/>
          </a:xfrm>
          <a:prstGeom prst="rect">
            <a:avLst/>
          </a:prstGeom>
        </p:spPr>
      </p:pic>
      <p:sp>
        <p:nvSpPr>
          <p:cNvPr id="44" name="TextBox 43">
            <a:extLst>
              <a:ext uri="{FF2B5EF4-FFF2-40B4-BE49-F238E27FC236}">
                <a16:creationId xmlns:a16="http://schemas.microsoft.com/office/drawing/2014/main" id="{02FDAB95-8F90-4ABA-FB2C-2A3D39F2364D}"/>
              </a:ext>
            </a:extLst>
          </p:cNvPr>
          <p:cNvSpPr txBox="1"/>
          <p:nvPr/>
        </p:nvSpPr>
        <p:spPr>
          <a:xfrm>
            <a:off x="14724061" y="4532625"/>
            <a:ext cx="1304653" cy="553998"/>
          </a:xfrm>
          <a:prstGeom prst="rect">
            <a:avLst/>
          </a:prstGeom>
          <a:noFill/>
        </p:spPr>
        <p:txBody>
          <a:bodyPr wrap="square" rtlCol="0">
            <a:spAutoFit/>
          </a:bodyPr>
          <a:lstStyle/>
          <a:p>
            <a:r>
              <a:rPr lang="en-US" sz="3000" b="1" dirty="0"/>
              <a:t>1 Story</a:t>
            </a:r>
          </a:p>
        </p:txBody>
      </p:sp>
      <p:sp>
        <p:nvSpPr>
          <p:cNvPr id="45" name="TextBox 44">
            <a:extLst>
              <a:ext uri="{FF2B5EF4-FFF2-40B4-BE49-F238E27FC236}">
                <a16:creationId xmlns:a16="http://schemas.microsoft.com/office/drawing/2014/main" id="{9C83912A-7358-687A-0185-EFB3BAB71EA6}"/>
              </a:ext>
            </a:extLst>
          </p:cNvPr>
          <p:cNvSpPr txBox="1"/>
          <p:nvPr/>
        </p:nvSpPr>
        <p:spPr>
          <a:xfrm>
            <a:off x="6747532" y="4345417"/>
            <a:ext cx="1584176" cy="553998"/>
          </a:xfrm>
          <a:prstGeom prst="rect">
            <a:avLst/>
          </a:prstGeom>
          <a:noFill/>
        </p:spPr>
        <p:txBody>
          <a:bodyPr wrap="square" rtlCol="0">
            <a:spAutoFit/>
          </a:bodyPr>
          <a:lstStyle/>
          <a:p>
            <a:r>
              <a:rPr lang="en-US" sz="3000" b="1" dirty="0"/>
              <a:t>4 Stories</a:t>
            </a:r>
          </a:p>
        </p:txBody>
      </p:sp>
      <p:sp>
        <p:nvSpPr>
          <p:cNvPr id="46" name="TextBox 45">
            <a:extLst>
              <a:ext uri="{FF2B5EF4-FFF2-40B4-BE49-F238E27FC236}">
                <a16:creationId xmlns:a16="http://schemas.microsoft.com/office/drawing/2014/main" id="{C46A22FB-85D5-FC3A-15B0-A5A8FE4C43B1}"/>
              </a:ext>
            </a:extLst>
          </p:cNvPr>
          <p:cNvSpPr txBox="1"/>
          <p:nvPr/>
        </p:nvSpPr>
        <p:spPr>
          <a:xfrm>
            <a:off x="9696393" y="6972885"/>
            <a:ext cx="1304653" cy="553998"/>
          </a:xfrm>
          <a:prstGeom prst="rect">
            <a:avLst/>
          </a:prstGeom>
          <a:noFill/>
        </p:spPr>
        <p:txBody>
          <a:bodyPr wrap="square" rtlCol="0">
            <a:spAutoFit/>
          </a:bodyPr>
          <a:lstStyle/>
          <a:p>
            <a:r>
              <a:rPr lang="en-US" sz="3000" b="1" dirty="0"/>
              <a:t>1 Story</a:t>
            </a:r>
          </a:p>
        </p:txBody>
      </p:sp>
      <p:pic>
        <p:nvPicPr>
          <p:cNvPr id="6" name="Picture 5" descr="A red and white sign&#10;&#10;AI-generated content may be incorrect.">
            <a:extLst>
              <a:ext uri="{FF2B5EF4-FFF2-40B4-BE49-F238E27FC236}">
                <a16:creationId xmlns:a16="http://schemas.microsoft.com/office/drawing/2014/main" id="{CB4EC354-B2FB-374B-7868-60C77820C4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444538" y="3350419"/>
            <a:ext cx="1930400" cy="800100"/>
          </a:xfrm>
          <a:prstGeom prst="rect">
            <a:avLst/>
          </a:prstGeom>
        </p:spPr>
      </p:pic>
      <p:pic>
        <p:nvPicPr>
          <p:cNvPr id="10" name="Picture 9" descr="A red and white logo&#10;&#10;AI-generated content may be incorrect.">
            <a:extLst>
              <a:ext uri="{FF2B5EF4-FFF2-40B4-BE49-F238E27FC236}">
                <a16:creationId xmlns:a16="http://schemas.microsoft.com/office/drawing/2014/main" id="{4B83E4A5-6B7B-006F-63C1-480E3367E1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36026" y="3350419"/>
            <a:ext cx="3632200" cy="508000"/>
          </a:xfrm>
          <a:prstGeom prst="rect">
            <a:avLst/>
          </a:prstGeom>
        </p:spPr>
      </p:pic>
      <p:pic>
        <p:nvPicPr>
          <p:cNvPr id="15" name="Picture 14" descr="A black and orange logo&#10;&#10;AI-generated content may be incorrect.">
            <a:extLst>
              <a:ext uri="{FF2B5EF4-FFF2-40B4-BE49-F238E27FC236}">
                <a16:creationId xmlns:a16="http://schemas.microsoft.com/office/drawing/2014/main" id="{2B50DB3B-54C6-2469-877F-7F1EF30D626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116088" y="2918371"/>
            <a:ext cx="2080978" cy="1454447"/>
          </a:xfrm>
          <a:prstGeom prst="rect">
            <a:avLst/>
          </a:prstGeom>
        </p:spPr>
      </p:pic>
      <p:pic>
        <p:nvPicPr>
          <p:cNvPr id="19" name="Picture 18" descr="A black and red logo&#10;&#10;AI-generated content may be incorrect.">
            <a:extLst>
              <a:ext uri="{FF2B5EF4-FFF2-40B4-BE49-F238E27FC236}">
                <a16:creationId xmlns:a16="http://schemas.microsoft.com/office/drawing/2014/main" id="{E2F07C66-B2EF-0533-3A20-A32F4C32880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596666" y="5654676"/>
            <a:ext cx="3456384" cy="1152128"/>
          </a:xfrm>
          <a:prstGeom prst="rect">
            <a:avLst/>
          </a:prstGeom>
        </p:spPr>
      </p:pic>
      <p:pic>
        <p:nvPicPr>
          <p:cNvPr id="24" name="Picture 23" descr="A black and red text&#10;&#10;AI-generated content may be incorrect.">
            <a:extLst>
              <a:ext uri="{FF2B5EF4-FFF2-40B4-BE49-F238E27FC236}">
                <a16:creationId xmlns:a16="http://schemas.microsoft.com/office/drawing/2014/main" id="{83046037-98EA-8263-17C8-E138BEA5FBB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336353" y="5773196"/>
            <a:ext cx="2209800" cy="914400"/>
          </a:xfrm>
          <a:prstGeom prst="rect">
            <a:avLst/>
          </a:prstGeom>
        </p:spPr>
      </p:pic>
      <p:pic>
        <p:nvPicPr>
          <p:cNvPr id="30" name="Picture 29">
            <a:extLst>
              <a:ext uri="{FF2B5EF4-FFF2-40B4-BE49-F238E27FC236}">
                <a16:creationId xmlns:a16="http://schemas.microsoft.com/office/drawing/2014/main" id="{23884CDD-62A7-304D-A94B-0797F5EF21F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648721" y="5773196"/>
            <a:ext cx="2155857" cy="698376"/>
          </a:xfrm>
          <a:prstGeom prst="rect">
            <a:avLst/>
          </a:prstGeom>
        </p:spPr>
      </p:pic>
      <p:sp>
        <p:nvSpPr>
          <p:cNvPr id="31" name="TextBox 30">
            <a:extLst>
              <a:ext uri="{FF2B5EF4-FFF2-40B4-BE49-F238E27FC236}">
                <a16:creationId xmlns:a16="http://schemas.microsoft.com/office/drawing/2014/main" id="{75553AB4-B1B6-41F2-8F4A-4DC5CC7B61A0}"/>
              </a:ext>
            </a:extLst>
          </p:cNvPr>
          <p:cNvSpPr txBox="1"/>
          <p:nvPr/>
        </p:nvSpPr>
        <p:spPr>
          <a:xfrm>
            <a:off x="13016633" y="6903620"/>
            <a:ext cx="1304653" cy="553998"/>
          </a:xfrm>
          <a:prstGeom prst="rect">
            <a:avLst/>
          </a:prstGeom>
          <a:noFill/>
        </p:spPr>
        <p:txBody>
          <a:bodyPr wrap="square" rtlCol="0">
            <a:spAutoFit/>
          </a:bodyPr>
          <a:lstStyle/>
          <a:p>
            <a:r>
              <a:rPr lang="en-US" sz="3000" b="1" dirty="0"/>
              <a:t>1 Story</a:t>
            </a:r>
          </a:p>
        </p:txBody>
      </p:sp>
      <p:pic>
        <p:nvPicPr>
          <p:cNvPr id="33" name="Picture 32" descr="A close-up of a sign&#10;&#10;AI-generated content may be incorrect.">
            <a:extLst>
              <a:ext uri="{FF2B5EF4-FFF2-40B4-BE49-F238E27FC236}">
                <a16:creationId xmlns:a16="http://schemas.microsoft.com/office/drawing/2014/main" id="{B896A6CB-9A09-B833-5158-C95ADA11346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15146" y="8474785"/>
            <a:ext cx="3098800" cy="1015426"/>
          </a:xfrm>
          <a:prstGeom prst="rect">
            <a:avLst/>
          </a:prstGeom>
        </p:spPr>
      </p:pic>
      <p:sp>
        <p:nvSpPr>
          <p:cNvPr id="36" name="TextBox 35">
            <a:extLst>
              <a:ext uri="{FF2B5EF4-FFF2-40B4-BE49-F238E27FC236}">
                <a16:creationId xmlns:a16="http://schemas.microsoft.com/office/drawing/2014/main" id="{49DB8A03-D042-1EC1-8AD2-1BBC1FBCB243}"/>
              </a:ext>
            </a:extLst>
          </p:cNvPr>
          <p:cNvSpPr txBox="1"/>
          <p:nvPr/>
        </p:nvSpPr>
        <p:spPr>
          <a:xfrm>
            <a:off x="7171730" y="9831139"/>
            <a:ext cx="1304653" cy="553998"/>
          </a:xfrm>
          <a:prstGeom prst="rect">
            <a:avLst/>
          </a:prstGeom>
          <a:noFill/>
        </p:spPr>
        <p:txBody>
          <a:bodyPr wrap="square" rtlCol="0">
            <a:spAutoFit/>
          </a:bodyPr>
          <a:lstStyle/>
          <a:p>
            <a:r>
              <a:rPr lang="en-US" sz="3000" b="1" dirty="0"/>
              <a:t>1 Story</a:t>
            </a:r>
          </a:p>
        </p:txBody>
      </p:sp>
      <p:pic>
        <p:nvPicPr>
          <p:cNvPr id="40" name="Picture 39" descr="A purple rectangular sign with white letters and a shield&#10;&#10;AI-generated content may be incorrect.">
            <a:extLst>
              <a:ext uri="{FF2B5EF4-FFF2-40B4-BE49-F238E27FC236}">
                <a16:creationId xmlns:a16="http://schemas.microsoft.com/office/drawing/2014/main" id="{9386C811-AE3D-5A13-88BF-D963E82D755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447648" y="8643099"/>
            <a:ext cx="5316632" cy="828000"/>
          </a:xfrm>
          <a:prstGeom prst="rect">
            <a:avLst/>
          </a:prstGeom>
        </p:spPr>
      </p:pic>
      <p:pic>
        <p:nvPicPr>
          <p:cNvPr id="48" name="Picture 47">
            <a:extLst>
              <a:ext uri="{FF2B5EF4-FFF2-40B4-BE49-F238E27FC236}">
                <a16:creationId xmlns:a16="http://schemas.microsoft.com/office/drawing/2014/main" id="{307D04FA-D493-DFAF-E491-AC41D87223A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405084" y="8822412"/>
            <a:ext cx="3399494" cy="432663"/>
          </a:xfrm>
          <a:prstGeom prst="rect">
            <a:avLst/>
          </a:prstGeom>
        </p:spPr>
      </p:pic>
      <p:pic>
        <p:nvPicPr>
          <p:cNvPr id="50" name="Picture 49" descr="A logo with colorful leaves&#10;&#10;AI-generated content may be incorrect.">
            <a:extLst>
              <a:ext uri="{FF2B5EF4-FFF2-40B4-BE49-F238E27FC236}">
                <a16:creationId xmlns:a16="http://schemas.microsoft.com/office/drawing/2014/main" id="{F2C527E8-CFC1-050A-E663-06F08DB34F5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879391" y="8619444"/>
            <a:ext cx="2701118" cy="726107"/>
          </a:xfrm>
          <a:prstGeom prst="rect">
            <a:avLst/>
          </a:prstGeom>
        </p:spPr>
      </p:pic>
      <p:sp>
        <p:nvSpPr>
          <p:cNvPr id="51" name="TextBox 50">
            <a:extLst>
              <a:ext uri="{FF2B5EF4-FFF2-40B4-BE49-F238E27FC236}">
                <a16:creationId xmlns:a16="http://schemas.microsoft.com/office/drawing/2014/main" id="{0EE42C72-A88C-BF2A-DBBA-07956C29ADD7}"/>
              </a:ext>
            </a:extLst>
          </p:cNvPr>
          <p:cNvSpPr txBox="1"/>
          <p:nvPr/>
        </p:nvSpPr>
        <p:spPr>
          <a:xfrm>
            <a:off x="16748794" y="9759131"/>
            <a:ext cx="1304653" cy="553998"/>
          </a:xfrm>
          <a:prstGeom prst="rect">
            <a:avLst/>
          </a:prstGeom>
          <a:noFill/>
        </p:spPr>
        <p:txBody>
          <a:bodyPr wrap="square" rtlCol="0">
            <a:spAutoFit/>
          </a:bodyPr>
          <a:lstStyle/>
          <a:p>
            <a:r>
              <a:rPr lang="en-US" sz="3000" b="1" dirty="0"/>
              <a:t>1 Story</a:t>
            </a:r>
          </a:p>
        </p:txBody>
      </p:sp>
      <p:sp>
        <p:nvSpPr>
          <p:cNvPr id="52" name="TextBox 51">
            <a:extLst>
              <a:ext uri="{FF2B5EF4-FFF2-40B4-BE49-F238E27FC236}">
                <a16:creationId xmlns:a16="http://schemas.microsoft.com/office/drawing/2014/main" id="{A79ED895-990F-AEA5-AD3D-0C7B1D535297}"/>
              </a:ext>
            </a:extLst>
          </p:cNvPr>
          <p:cNvSpPr txBox="1"/>
          <p:nvPr/>
        </p:nvSpPr>
        <p:spPr>
          <a:xfrm>
            <a:off x="12347797" y="9903147"/>
            <a:ext cx="1304653" cy="553998"/>
          </a:xfrm>
          <a:prstGeom prst="rect">
            <a:avLst/>
          </a:prstGeom>
          <a:noFill/>
        </p:spPr>
        <p:txBody>
          <a:bodyPr wrap="square" rtlCol="0">
            <a:spAutoFit/>
          </a:bodyPr>
          <a:lstStyle/>
          <a:p>
            <a:r>
              <a:rPr lang="en-US" sz="3000" b="1" dirty="0"/>
              <a:t>1 Story</a:t>
            </a:r>
          </a:p>
        </p:txBody>
      </p:sp>
      <p:sp>
        <p:nvSpPr>
          <p:cNvPr id="53" name="TextBox 52">
            <a:extLst>
              <a:ext uri="{FF2B5EF4-FFF2-40B4-BE49-F238E27FC236}">
                <a16:creationId xmlns:a16="http://schemas.microsoft.com/office/drawing/2014/main" id="{4A28080B-D8E9-5673-71B8-5F5837EAC81E}"/>
              </a:ext>
            </a:extLst>
          </p:cNvPr>
          <p:cNvSpPr txBox="1"/>
          <p:nvPr/>
        </p:nvSpPr>
        <p:spPr>
          <a:xfrm>
            <a:off x="2698725" y="9781197"/>
            <a:ext cx="1304653" cy="553998"/>
          </a:xfrm>
          <a:prstGeom prst="rect">
            <a:avLst/>
          </a:prstGeom>
          <a:noFill/>
        </p:spPr>
        <p:txBody>
          <a:bodyPr wrap="square" rtlCol="0">
            <a:spAutoFit/>
          </a:bodyPr>
          <a:lstStyle/>
          <a:p>
            <a:r>
              <a:rPr lang="en-US" sz="3000" b="1" dirty="0"/>
              <a:t>1 Story</a:t>
            </a:r>
          </a:p>
        </p:txBody>
      </p:sp>
    </p:spTree>
    <p:extLst>
      <p:ext uri="{BB962C8B-B14F-4D97-AF65-F5344CB8AC3E}">
        <p14:creationId xmlns:p14="http://schemas.microsoft.com/office/powerpoint/2010/main" val="3283360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Radio</a:t>
            </a:r>
          </a:p>
        </p:txBody>
      </p:sp>
      <p:sp>
        <p:nvSpPr>
          <p:cNvPr id="10" name="TextBox 9">
            <a:extLst>
              <a:ext uri="{FF2B5EF4-FFF2-40B4-BE49-F238E27FC236}">
                <a16:creationId xmlns:a16="http://schemas.microsoft.com/office/drawing/2014/main" id="{86942EC1-DEC2-D3A0-2850-C7BFD4CC96E1}"/>
              </a:ext>
            </a:extLst>
          </p:cNvPr>
          <p:cNvSpPr txBox="1"/>
          <p:nvPr/>
        </p:nvSpPr>
        <p:spPr>
          <a:xfrm>
            <a:off x="14658458" y="5460717"/>
            <a:ext cx="1890833" cy="553998"/>
          </a:xfrm>
          <a:prstGeom prst="rect">
            <a:avLst/>
          </a:prstGeom>
          <a:noFill/>
        </p:spPr>
        <p:txBody>
          <a:bodyPr wrap="none" rtlCol="0">
            <a:spAutoFit/>
          </a:bodyPr>
          <a:lstStyle/>
          <a:p>
            <a:r>
              <a:rPr lang="en-US" sz="3000" b="1" dirty="0"/>
              <a:t>8 Stories</a:t>
            </a:r>
          </a:p>
        </p:txBody>
      </p:sp>
      <p:sp>
        <p:nvSpPr>
          <p:cNvPr id="15" name="TextBox 14">
            <a:extLst>
              <a:ext uri="{FF2B5EF4-FFF2-40B4-BE49-F238E27FC236}">
                <a16:creationId xmlns:a16="http://schemas.microsoft.com/office/drawing/2014/main" id="{3B4FA29B-12A0-AF9D-69A0-779DB81E0890}"/>
              </a:ext>
            </a:extLst>
          </p:cNvPr>
          <p:cNvSpPr txBox="1"/>
          <p:nvPr/>
        </p:nvSpPr>
        <p:spPr>
          <a:xfrm>
            <a:off x="3283298" y="9421157"/>
            <a:ext cx="1800200" cy="553998"/>
          </a:xfrm>
          <a:prstGeom prst="rect">
            <a:avLst/>
          </a:prstGeom>
          <a:noFill/>
        </p:spPr>
        <p:txBody>
          <a:bodyPr wrap="square">
            <a:spAutoFit/>
          </a:bodyPr>
          <a:lstStyle/>
          <a:p>
            <a:pPr algn="ctr"/>
            <a:r>
              <a:rPr lang="en-US" sz="3000" b="1" dirty="0"/>
              <a:t>2 Stories</a:t>
            </a:r>
            <a:endParaRPr lang="en-US" sz="3000" dirty="0"/>
          </a:p>
        </p:txBody>
      </p:sp>
      <p:pic>
        <p:nvPicPr>
          <p:cNvPr id="5" name="Picture 4" descr="A blue background with white text&#10;&#10;Description automatically generated">
            <a:extLst>
              <a:ext uri="{FF2B5EF4-FFF2-40B4-BE49-F238E27FC236}">
                <a16:creationId xmlns:a16="http://schemas.microsoft.com/office/drawing/2014/main" id="{5065B142-5665-6F07-8C69-0964986289A1}"/>
              </a:ext>
            </a:extLst>
          </p:cNvPr>
          <p:cNvPicPr>
            <a:picLocks noChangeAspect="1"/>
          </p:cNvPicPr>
          <p:nvPr/>
        </p:nvPicPr>
        <p:blipFill rotWithShape="1">
          <a:blip r:embed="rId3">
            <a:extLst>
              <a:ext uri="{28A0092B-C50C-407E-A947-70E740481C1C}">
                <a14:useLocalDpi xmlns:a14="http://schemas.microsoft.com/office/drawing/2010/main" val="0"/>
              </a:ext>
            </a:extLst>
          </a:blip>
          <a:srcRect r="66065"/>
          <a:stretch/>
        </p:blipFill>
        <p:spPr>
          <a:xfrm>
            <a:off x="2347194" y="3473575"/>
            <a:ext cx="2585864" cy="1270000"/>
          </a:xfrm>
          <a:prstGeom prst="rect">
            <a:avLst/>
          </a:prstGeom>
        </p:spPr>
      </p:pic>
      <p:pic>
        <p:nvPicPr>
          <p:cNvPr id="13" name="Picture 12" descr="A white square with black text and red text&#10;&#10;Description automatically generated">
            <a:extLst>
              <a:ext uri="{FF2B5EF4-FFF2-40B4-BE49-F238E27FC236}">
                <a16:creationId xmlns:a16="http://schemas.microsoft.com/office/drawing/2014/main" id="{4244D61C-B9CF-7066-79D9-41E99D4F29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0082" y="2774497"/>
            <a:ext cx="2267775" cy="2233415"/>
          </a:xfrm>
          <a:prstGeom prst="rect">
            <a:avLst/>
          </a:prstGeom>
        </p:spPr>
      </p:pic>
      <p:sp>
        <p:nvSpPr>
          <p:cNvPr id="14" name="TextBox 13">
            <a:extLst>
              <a:ext uri="{FF2B5EF4-FFF2-40B4-BE49-F238E27FC236}">
                <a16:creationId xmlns:a16="http://schemas.microsoft.com/office/drawing/2014/main" id="{D2680D68-8869-CD1E-95CF-48976B5C19D2}"/>
              </a:ext>
            </a:extLst>
          </p:cNvPr>
          <p:cNvSpPr txBox="1"/>
          <p:nvPr/>
        </p:nvSpPr>
        <p:spPr>
          <a:xfrm>
            <a:off x="10376086" y="5460717"/>
            <a:ext cx="1800200" cy="553998"/>
          </a:xfrm>
          <a:prstGeom prst="rect">
            <a:avLst/>
          </a:prstGeom>
          <a:noFill/>
        </p:spPr>
        <p:txBody>
          <a:bodyPr wrap="square">
            <a:spAutoFit/>
          </a:bodyPr>
          <a:lstStyle/>
          <a:p>
            <a:pPr algn="ctr"/>
            <a:r>
              <a:rPr lang="en-US" sz="3000" b="1" dirty="0"/>
              <a:t>10 Stories</a:t>
            </a:r>
            <a:endParaRPr lang="en-US" sz="3000" dirty="0"/>
          </a:p>
        </p:txBody>
      </p:sp>
      <p:sp>
        <p:nvSpPr>
          <p:cNvPr id="16" name="TextBox 15">
            <a:extLst>
              <a:ext uri="{FF2B5EF4-FFF2-40B4-BE49-F238E27FC236}">
                <a16:creationId xmlns:a16="http://schemas.microsoft.com/office/drawing/2014/main" id="{54C5BEBA-84C1-056A-F0D7-9EC6A7AA171C}"/>
              </a:ext>
            </a:extLst>
          </p:cNvPr>
          <p:cNvSpPr txBox="1"/>
          <p:nvPr/>
        </p:nvSpPr>
        <p:spPr>
          <a:xfrm>
            <a:off x="2625589" y="5460717"/>
            <a:ext cx="1800200" cy="553998"/>
          </a:xfrm>
          <a:prstGeom prst="rect">
            <a:avLst/>
          </a:prstGeom>
          <a:noFill/>
        </p:spPr>
        <p:txBody>
          <a:bodyPr wrap="square">
            <a:spAutoFit/>
          </a:bodyPr>
          <a:lstStyle/>
          <a:p>
            <a:pPr algn="ctr"/>
            <a:r>
              <a:rPr lang="en-US" sz="3000" b="1" dirty="0"/>
              <a:t>17 Stories</a:t>
            </a:r>
            <a:endParaRPr lang="en-US" sz="3000" dirty="0"/>
          </a:p>
        </p:txBody>
      </p:sp>
      <p:pic>
        <p:nvPicPr>
          <p:cNvPr id="3" name="Picture 2" descr="A close-up of a logo&#10;&#10;Description automatically generated">
            <a:extLst>
              <a:ext uri="{FF2B5EF4-FFF2-40B4-BE49-F238E27FC236}">
                <a16:creationId xmlns:a16="http://schemas.microsoft.com/office/drawing/2014/main" id="{4E9ACCBB-9935-E16C-C0B6-1EE13A9B4F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7396" y="7201132"/>
            <a:ext cx="7627627" cy="2040311"/>
          </a:xfrm>
          <a:prstGeom prst="rect">
            <a:avLst/>
          </a:prstGeom>
        </p:spPr>
      </p:pic>
      <p:pic>
        <p:nvPicPr>
          <p:cNvPr id="6" name="Picture 5" descr="A yellow and blue logo&#10;&#10;Description automatically generated">
            <a:extLst>
              <a:ext uri="{FF2B5EF4-FFF2-40B4-BE49-F238E27FC236}">
                <a16:creationId xmlns:a16="http://schemas.microsoft.com/office/drawing/2014/main" id="{AA1B7D54-374D-9B95-27B7-C13C438694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36426" y="2812380"/>
            <a:ext cx="4356000" cy="2178000"/>
          </a:xfrm>
          <a:prstGeom prst="rect">
            <a:avLst/>
          </a:prstGeom>
        </p:spPr>
      </p:pic>
      <p:pic>
        <p:nvPicPr>
          <p:cNvPr id="9" name="Picture 8" descr="A blue and red logo&#10;&#10;Description automatically generated">
            <a:extLst>
              <a:ext uri="{FF2B5EF4-FFF2-40B4-BE49-F238E27FC236}">
                <a16:creationId xmlns:a16="http://schemas.microsoft.com/office/drawing/2014/main" id="{3B0B8076-4416-53D1-10DF-65A37C27B7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51650" y="2774355"/>
            <a:ext cx="2064396" cy="1908000"/>
          </a:xfrm>
          <a:prstGeom prst="rect">
            <a:avLst/>
          </a:prstGeom>
        </p:spPr>
      </p:pic>
      <p:sp>
        <p:nvSpPr>
          <p:cNvPr id="17" name="TextBox 16">
            <a:extLst>
              <a:ext uri="{FF2B5EF4-FFF2-40B4-BE49-F238E27FC236}">
                <a16:creationId xmlns:a16="http://schemas.microsoft.com/office/drawing/2014/main" id="{9DB5B819-7C9C-F6AB-7455-DE677F5EFF61}"/>
              </a:ext>
            </a:extLst>
          </p:cNvPr>
          <p:cNvSpPr txBox="1"/>
          <p:nvPr/>
        </p:nvSpPr>
        <p:spPr>
          <a:xfrm>
            <a:off x="6763768" y="5447251"/>
            <a:ext cx="1800200" cy="553998"/>
          </a:xfrm>
          <a:prstGeom prst="rect">
            <a:avLst/>
          </a:prstGeom>
          <a:noFill/>
        </p:spPr>
        <p:txBody>
          <a:bodyPr wrap="square">
            <a:spAutoFit/>
          </a:bodyPr>
          <a:lstStyle/>
          <a:p>
            <a:pPr algn="ctr"/>
            <a:r>
              <a:rPr lang="en-US" sz="3000" b="1" dirty="0"/>
              <a:t>10 Stories</a:t>
            </a:r>
            <a:endParaRPr lang="en-US" sz="3000" dirty="0"/>
          </a:p>
        </p:txBody>
      </p:sp>
      <p:pic>
        <p:nvPicPr>
          <p:cNvPr id="7" name="Picture 6" descr="A blue background with white text&#10;&#10;Description automatically generated">
            <a:extLst>
              <a:ext uri="{FF2B5EF4-FFF2-40B4-BE49-F238E27FC236}">
                <a16:creationId xmlns:a16="http://schemas.microsoft.com/office/drawing/2014/main" id="{F0CD0C0A-D4C7-A411-0C26-82753A26F2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99550" y="7201132"/>
            <a:ext cx="3312368" cy="1466130"/>
          </a:xfrm>
          <a:prstGeom prst="rect">
            <a:avLst/>
          </a:prstGeom>
        </p:spPr>
      </p:pic>
      <p:sp>
        <p:nvSpPr>
          <p:cNvPr id="8" name="TextBox 7">
            <a:extLst>
              <a:ext uri="{FF2B5EF4-FFF2-40B4-BE49-F238E27FC236}">
                <a16:creationId xmlns:a16="http://schemas.microsoft.com/office/drawing/2014/main" id="{C4040C19-FC5E-3F46-E11C-E05D4C8787FE}"/>
              </a:ext>
            </a:extLst>
          </p:cNvPr>
          <p:cNvSpPr txBox="1"/>
          <p:nvPr/>
        </p:nvSpPr>
        <p:spPr>
          <a:xfrm>
            <a:off x="15236626" y="9327083"/>
            <a:ext cx="1800200" cy="553998"/>
          </a:xfrm>
          <a:prstGeom prst="rect">
            <a:avLst/>
          </a:prstGeom>
          <a:noFill/>
        </p:spPr>
        <p:txBody>
          <a:bodyPr wrap="square">
            <a:spAutoFit/>
          </a:bodyPr>
          <a:lstStyle/>
          <a:p>
            <a:pPr algn="ctr"/>
            <a:r>
              <a:rPr lang="en-US" sz="3000" b="1" dirty="0"/>
              <a:t>1 Story</a:t>
            </a:r>
            <a:endParaRPr lang="en-US" sz="3000" dirty="0"/>
          </a:p>
        </p:txBody>
      </p:sp>
      <p:pic>
        <p:nvPicPr>
          <p:cNvPr id="11" name="Picture 10" descr="A logo with red circles and black text&#10;&#10;AI-generated content may be incorrect.">
            <a:extLst>
              <a:ext uri="{FF2B5EF4-FFF2-40B4-BE49-F238E27FC236}">
                <a16:creationId xmlns:a16="http://schemas.microsoft.com/office/drawing/2014/main" id="{2510763A-E02F-EB5F-3CBD-A32482B988CC}"/>
              </a:ext>
            </a:extLst>
          </p:cNvPr>
          <p:cNvPicPr>
            <a:picLocks noChangeAspect="1"/>
          </p:cNvPicPr>
          <p:nvPr/>
        </p:nvPicPr>
        <p:blipFill>
          <a:blip r:embed="rId9">
            <a:extLst>
              <a:ext uri="{28A0092B-C50C-407E-A947-70E740481C1C}">
                <a14:useLocalDpi xmlns:a14="http://schemas.microsoft.com/office/drawing/2010/main" val="0"/>
              </a:ext>
            </a:extLst>
          </a:blip>
          <a:srcRect l="11265" t="23658" r="4240" b="28822"/>
          <a:stretch>
            <a:fillRect/>
          </a:stretch>
        </p:blipFill>
        <p:spPr>
          <a:xfrm>
            <a:off x="13221521" y="6983061"/>
            <a:ext cx="6040007" cy="1902271"/>
          </a:xfrm>
          <a:prstGeom prst="rect">
            <a:avLst/>
          </a:prstGeom>
        </p:spPr>
      </p:pic>
      <p:sp>
        <p:nvSpPr>
          <p:cNvPr id="12" name="TextBox 11">
            <a:extLst>
              <a:ext uri="{FF2B5EF4-FFF2-40B4-BE49-F238E27FC236}">
                <a16:creationId xmlns:a16="http://schemas.microsoft.com/office/drawing/2014/main" id="{9C4D6E02-22BC-0FEB-5F84-24CE5E95C790}"/>
              </a:ext>
            </a:extLst>
          </p:cNvPr>
          <p:cNvSpPr txBox="1"/>
          <p:nvPr/>
        </p:nvSpPr>
        <p:spPr>
          <a:xfrm>
            <a:off x="9836026" y="9399091"/>
            <a:ext cx="1800200" cy="553998"/>
          </a:xfrm>
          <a:prstGeom prst="rect">
            <a:avLst/>
          </a:prstGeom>
          <a:noFill/>
        </p:spPr>
        <p:txBody>
          <a:bodyPr wrap="square">
            <a:spAutoFit/>
          </a:bodyPr>
          <a:lstStyle/>
          <a:p>
            <a:pPr algn="ctr"/>
            <a:r>
              <a:rPr lang="en-US" sz="3000" b="1" dirty="0"/>
              <a:t>1 Story</a:t>
            </a:r>
            <a:endParaRPr lang="en-US" sz="3000" dirty="0"/>
          </a:p>
        </p:txBody>
      </p:sp>
    </p:spTree>
    <p:extLst>
      <p:ext uri="{BB962C8B-B14F-4D97-AF65-F5344CB8AC3E}">
        <p14:creationId xmlns:p14="http://schemas.microsoft.com/office/powerpoint/2010/main" val="1579296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EE3C-3AB8-5D35-946F-0AA3ECEBFD14}"/>
              </a:ext>
            </a:extLst>
          </p:cNvPr>
          <p:cNvSpPr>
            <a:spLocks noGrp="1"/>
          </p:cNvSpPr>
          <p:nvPr>
            <p:ph type="title"/>
          </p:nvPr>
        </p:nvSpPr>
        <p:spPr>
          <a:xfrm>
            <a:off x="984251" y="473077"/>
            <a:ext cx="18094325" cy="1885949"/>
          </a:xfrm>
        </p:spPr>
        <p:txBody>
          <a:bodyPr anchor="ctr">
            <a:normAutofit/>
          </a:bodyPr>
          <a:lstStyle/>
          <a:p>
            <a:r>
              <a:rPr lang="en-US" b="1" dirty="0">
                <a:latin typeface="+mj-lt"/>
              </a:rPr>
              <a:t>EXECUTIVE SUMMARY</a:t>
            </a:r>
            <a:r>
              <a:rPr lang="en-US" b="1" dirty="0"/>
              <a:t>	</a:t>
            </a:r>
          </a:p>
        </p:txBody>
      </p:sp>
      <p:sp>
        <p:nvSpPr>
          <p:cNvPr id="4" name="Content Placeholder 3">
            <a:extLst>
              <a:ext uri="{FF2B5EF4-FFF2-40B4-BE49-F238E27FC236}">
                <a16:creationId xmlns:a16="http://schemas.microsoft.com/office/drawing/2014/main" id="{8B41549C-C348-57D5-9FE8-E99F9A95C97A}"/>
              </a:ext>
            </a:extLst>
          </p:cNvPr>
          <p:cNvSpPr>
            <a:spLocks noGrp="1"/>
          </p:cNvSpPr>
          <p:nvPr>
            <p:ph idx="1"/>
          </p:nvPr>
        </p:nvSpPr>
        <p:spPr>
          <a:xfrm>
            <a:off x="1555106" y="2359026"/>
            <a:ext cx="17281920" cy="8477247"/>
          </a:xfrm>
        </p:spPr>
        <p:txBody>
          <a:bodyPr>
            <a:normAutofit fontScale="85000" lnSpcReduction="20000"/>
          </a:bodyPr>
          <a:lstStyle/>
          <a:p>
            <a:r>
              <a:rPr lang="en-CA" dirty="0"/>
              <a:t>The second quarter of 2025 was marked by strong engagement and strategic initiatives across NSFM’s communications platforms.</a:t>
            </a:r>
          </a:p>
          <a:p>
            <a:r>
              <a:rPr lang="en-CA" dirty="0"/>
              <a:t>Highlights include the </a:t>
            </a:r>
            <a:r>
              <a:rPr lang="en-CA" b="1" dirty="0"/>
              <a:t>Spring Conference</a:t>
            </a:r>
            <a:r>
              <a:rPr lang="en-CA" dirty="0"/>
              <a:t> held in </a:t>
            </a:r>
            <a:r>
              <a:rPr lang="en-CA" b="1" dirty="0"/>
              <a:t>Truro (April 30–May 2)</a:t>
            </a:r>
            <a:r>
              <a:rPr lang="en-CA" dirty="0"/>
              <a:t> and the launch of NSFM’s </a:t>
            </a:r>
            <a:r>
              <a:rPr lang="en-CA" b="1" dirty="0"/>
              <a:t>Lunch &amp; Learn Series</a:t>
            </a:r>
            <a:r>
              <a:rPr lang="en-CA" dirty="0"/>
              <a:t>, featuring sessions on </a:t>
            </a:r>
            <a:r>
              <a:rPr lang="en-CA" b="1" dirty="0"/>
              <a:t>Trade Shifts and Economic Outlook</a:t>
            </a:r>
            <a:r>
              <a:rPr lang="en-CA" dirty="0"/>
              <a:t> (May) and </a:t>
            </a:r>
            <a:r>
              <a:rPr lang="en-CA" b="1" dirty="0"/>
              <a:t>Deer Governance</a:t>
            </a:r>
            <a:r>
              <a:rPr lang="en-CA" dirty="0"/>
              <a:t> (June). NSFM also released its </a:t>
            </a:r>
            <a:r>
              <a:rPr lang="en-CA" b="1" dirty="0"/>
              <a:t>2024 Annual Report</a:t>
            </a:r>
            <a:r>
              <a:rPr lang="en-CA" dirty="0"/>
              <a:t>, the </a:t>
            </a:r>
            <a:r>
              <a:rPr lang="en-CA" b="1" dirty="0"/>
              <a:t>Spring/Summer Atlantic Municipal Magazine</a:t>
            </a:r>
            <a:r>
              <a:rPr lang="en-CA" dirty="0"/>
              <a:t>, and the </a:t>
            </a:r>
            <a:r>
              <a:rPr lang="en-CA" b="1" dirty="0"/>
              <a:t>Summer Municipal Observer</a:t>
            </a:r>
            <a:r>
              <a:rPr lang="en-CA" dirty="0"/>
              <a:t>.</a:t>
            </a:r>
          </a:p>
          <a:p>
            <a:r>
              <a:rPr lang="en-CA" dirty="0"/>
              <a:t>The quarter saw a federal leadership change, with </a:t>
            </a:r>
            <a:r>
              <a:rPr lang="en-CA" b="1" dirty="0"/>
              <a:t>Mark Carney becoming Prime Minister</a:t>
            </a:r>
            <a:r>
              <a:rPr lang="en-CA" dirty="0"/>
              <a:t> at the end of April. NSFM also marked the </a:t>
            </a:r>
            <a:r>
              <a:rPr lang="en-CA" b="1" dirty="0"/>
              <a:t>completion of Municipal Code of Conduct Training.</a:t>
            </a:r>
            <a:r>
              <a:rPr lang="en-CA" dirty="0"/>
              <a:t> Four member surveys were launched: </a:t>
            </a:r>
            <a:r>
              <a:rPr lang="en-CA" b="1" dirty="0"/>
              <a:t>Board Evaluation, Potential Tariffs, Funding Navigation Feedback</a:t>
            </a:r>
            <a:r>
              <a:rPr lang="en-CA" dirty="0"/>
              <a:t>, and </a:t>
            </a:r>
            <a:r>
              <a:rPr lang="en-CA" b="1" dirty="0"/>
              <a:t>Stormwater Management Projects</a:t>
            </a:r>
            <a:r>
              <a:rPr lang="en-CA" dirty="0"/>
              <a:t>. The Board reviewed briefing materials on an </a:t>
            </a:r>
            <a:r>
              <a:rPr lang="en-CA" b="1" dirty="0"/>
              <a:t>updated land acknowledgement</a:t>
            </a:r>
            <a:r>
              <a:rPr lang="en-CA" dirty="0"/>
              <a:t> and NSFM’s </a:t>
            </a:r>
            <a:r>
              <a:rPr lang="en-CA" b="1" dirty="0"/>
              <a:t>transition away from X/Twitter to Bluesky</a:t>
            </a:r>
            <a:r>
              <a:rPr lang="en-CA" dirty="0"/>
              <a:t>.</a:t>
            </a:r>
          </a:p>
          <a:p>
            <a:r>
              <a:rPr lang="en-CA" dirty="0"/>
              <a:t>Monthly </a:t>
            </a:r>
            <a:r>
              <a:rPr lang="en-CA" b="1" dirty="0"/>
              <a:t>funding updates</a:t>
            </a:r>
            <a:r>
              <a:rPr lang="en-CA" dirty="0"/>
              <a:t> continued, and a new </a:t>
            </a:r>
            <a:r>
              <a:rPr lang="en-CA" b="1" dirty="0"/>
              <a:t>interactive Google Map</a:t>
            </a:r>
            <a:r>
              <a:rPr lang="en-CA" dirty="0"/>
              <a:t> went into development in collaboration with immediac. Finally, NSFM posted two new positions: </a:t>
            </a:r>
            <a:r>
              <a:rPr lang="en-CA" b="1" dirty="0"/>
              <a:t>Environment &amp; Climate Change Policy Advisor</a:t>
            </a:r>
            <a:r>
              <a:rPr lang="en-CA" dirty="0"/>
              <a:t> and </a:t>
            </a:r>
            <a:r>
              <a:rPr lang="en-CA" b="1" dirty="0"/>
              <a:t>Fund Navigator</a:t>
            </a:r>
            <a:r>
              <a:rPr lang="en-CA" dirty="0"/>
              <a:t>, expanding support for members.</a:t>
            </a:r>
            <a:br>
              <a:rPr lang="en-CA" dirty="0"/>
            </a:br>
            <a:endParaRPr lang="en-CA" dirty="0"/>
          </a:p>
          <a:p>
            <a:r>
              <a:rPr lang="en-CA" dirty="0"/>
              <a:t>This report provides an in-depth analysis of our communications performance, covering social media, the NSFM website, media coverage, and our eNewsletter, the Monday Memo.</a:t>
            </a:r>
          </a:p>
        </p:txBody>
      </p:sp>
    </p:spTree>
    <p:extLst>
      <p:ext uri="{BB962C8B-B14F-4D97-AF65-F5344CB8AC3E}">
        <p14:creationId xmlns:p14="http://schemas.microsoft.com/office/powerpoint/2010/main" val="2371256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sz="7000" b="1" dirty="0">
                <a:latin typeface="+mj-lt"/>
              </a:rPr>
              <a:t>Online</a:t>
            </a:r>
          </a:p>
        </p:txBody>
      </p:sp>
      <p:sp>
        <p:nvSpPr>
          <p:cNvPr id="7" name="TextBox 6">
            <a:extLst>
              <a:ext uri="{FF2B5EF4-FFF2-40B4-BE49-F238E27FC236}">
                <a16:creationId xmlns:a16="http://schemas.microsoft.com/office/drawing/2014/main" id="{F45A22E0-5948-93CA-880A-8E10ADA0E3FC}"/>
              </a:ext>
            </a:extLst>
          </p:cNvPr>
          <p:cNvSpPr txBox="1"/>
          <p:nvPr/>
        </p:nvSpPr>
        <p:spPr>
          <a:xfrm>
            <a:off x="8823528" y="6070145"/>
            <a:ext cx="1562672" cy="553998"/>
          </a:xfrm>
          <a:prstGeom prst="rect">
            <a:avLst/>
          </a:prstGeom>
          <a:noFill/>
        </p:spPr>
        <p:txBody>
          <a:bodyPr wrap="none" rtlCol="0">
            <a:spAutoFit/>
          </a:bodyPr>
          <a:lstStyle/>
          <a:p>
            <a:r>
              <a:rPr lang="en-US" sz="3000" b="1" dirty="0"/>
              <a:t>3 Stories</a:t>
            </a:r>
          </a:p>
        </p:txBody>
      </p:sp>
      <p:pic>
        <p:nvPicPr>
          <p:cNvPr id="8" name="Graphic 7">
            <a:extLst>
              <a:ext uri="{FF2B5EF4-FFF2-40B4-BE49-F238E27FC236}">
                <a16:creationId xmlns:a16="http://schemas.microsoft.com/office/drawing/2014/main" id="{0AAA5925-FDC9-E31E-1B44-21A4A1AD73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84891" y="3348000"/>
            <a:ext cx="7035511" cy="2592030"/>
          </a:xfrm>
          <a:prstGeom prst="rect">
            <a:avLst/>
          </a:prstGeom>
        </p:spPr>
      </p:pic>
    </p:spTree>
    <p:extLst>
      <p:ext uri="{BB962C8B-B14F-4D97-AF65-F5344CB8AC3E}">
        <p14:creationId xmlns:p14="http://schemas.microsoft.com/office/powerpoint/2010/main" val="3455437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8E8BA-4B20-0E75-7546-C5771E485165}"/>
              </a:ext>
            </a:extLst>
          </p:cNvPr>
          <p:cNvSpPr>
            <a:spLocks noGrp="1"/>
          </p:cNvSpPr>
          <p:nvPr>
            <p:ph type="title"/>
          </p:nvPr>
        </p:nvSpPr>
        <p:spPr/>
        <p:txBody>
          <a:bodyPr>
            <a:noAutofit/>
          </a:bodyPr>
          <a:lstStyle/>
          <a:p>
            <a:r>
              <a:rPr lang="en-US" sz="9900" b="1" dirty="0"/>
              <a:t>eNewsletter</a:t>
            </a:r>
          </a:p>
        </p:txBody>
      </p:sp>
    </p:spTree>
    <p:extLst>
      <p:ext uri="{BB962C8B-B14F-4D97-AF65-F5344CB8AC3E}">
        <p14:creationId xmlns:p14="http://schemas.microsoft.com/office/powerpoint/2010/main" val="568876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1DB1D-5DD2-4F39-7901-1A56BA1B1F97}"/>
              </a:ext>
            </a:extLst>
          </p:cNvPr>
          <p:cNvSpPr>
            <a:spLocks noGrp="1"/>
          </p:cNvSpPr>
          <p:nvPr>
            <p:ph type="title"/>
          </p:nvPr>
        </p:nvSpPr>
        <p:spPr/>
        <p:txBody>
          <a:bodyPr/>
          <a:lstStyle/>
          <a:p>
            <a:r>
              <a:rPr lang="en-US" sz="7000" b="1" dirty="0">
                <a:latin typeface="+mj-lt"/>
              </a:rPr>
              <a:t>Monday Memo</a:t>
            </a:r>
            <a:endParaRPr lang="en-US" sz="7000" dirty="0">
              <a:latin typeface="+mj-lt"/>
            </a:endParaRPr>
          </a:p>
        </p:txBody>
      </p:sp>
      <p:pic>
        <p:nvPicPr>
          <p:cNvPr id="5" name="Picture 4" descr="A blue pie chart with orange and blue text&#10;&#10;AI-generated content may be incorrect.">
            <a:extLst>
              <a:ext uri="{FF2B5EF4-FFF2-40B4-BE49-F238E27FC236}">
                <a16:creationId xmlns:a16="http://schemas.microsoft.com/office/drawing/2014/main" id="{E2BE1DFE-0573-7B20-6D04-571A2291ED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7007" y="3278411"/>
            <a:ext cx="9000000" cy="6488373"/>
          </a:xfrm>
          <a:prstGeom prst="rect">
            <a:avLst/>
          </a:prstGeom>
        </p:spPr>
      </p:pic>
      <p:pic>
        <p:nvPicPr>
          <p:cNvPr id="8" name="Picture 7" descr="A white rectangular sign with black text&#10;&#10;AI-generated content may be incorrect.">
            <a:extLst>
              <a:ext uri="{FF2B5EF4-FFF2-40B4-BE49-F238E27FC236}">
                <a16:creationId xmlns:a16="http://schemas.microsoft.com/office/drawing/2014/main" id="{52C0444F-8AE1-84C1-AB29-68FCC08AE1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08434" y="4794597"/>
            <a:ext cx="4320000" cy="1728000"/>
          </a:xfrm>
          <a:prstGeom prst="rect">
            <a:avLst/>
          </a:prstGeom>
        </p:spPr>
      </p:pic>
    </p:spTree>
    <p:extLst>
      <p:ext uri="{BB962C8B-B14F-4D97-AF65-F5344CB8AC3E}">
        <p14:creationId xmlns:p14="http://schemas.microsoft.com/office/powerpoint/2010/main" val="4651873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sz="7000" b="1" dirty="0">
                <a:solidFill>
                  <a:srgbClr val="4D182E"/>
                </a:solidFill>
                <a:latin typeface="+mj-lt"/>
              </a:rPr>
              <a:t>TOP performing Content</a:t>
            </a:r>
            <a:endParaRPr lang="en-US" sz="7000" dirty="0">
              <a:solidFill>
                <a:srgbClr val="4D182E"/>
              </a:solidFill>
            </a:endParaRPr>
          </a:p>
        </p:txBody>
      </p:sp>
      <p:sp>
        <p:nvSpPr>
          <p:cNvPr id="11" name="TextBox 10">
            <a:extLst>
              <a:ext uri="{FF2B5EF4-FFF2-40B4-BE49-F238E27FC236}">
                <a16:creationId xmlns:a16="http://schemas.microsoft.com/office/drawing/2014/main" id="{C63C24E7-E98D-102D-DDCD-D5F3039FFA2F}"/>
              </a:ext>
            </a:extLst>
          </p:cNvPr>
          <p:cNvSpPr txBox="1"/>
          <p:nvPr/>
        </p:nvSpPr>
        <p:spPr>
          <a:xfrm>
            <a:off x="2635226" y="8926973"/>
            <a:ext cx="2520280" cy="400110"/>
          </a:xfrm>
          <a:prstGeom prst="rect">
            <a:avLst/>
          </a:prstGeom>
          <a:noFill/>
        </p:spPr>
        <p:txBody>
          <a:bodyPr wrap="square" rtlCol="0">
            <a:spAutoFit/>
          </a:bodyPr>
          <a:lstStyle/>
          <a:p>
            <a:r>
              <a:rPr lang="en-US" b="1" dirty="0"/>
              <a:t>95 Clicks</a:t>
            </a:r>
          </a:p>
        </p:txBody>
      </p:sp>
      <p:sp>
        <p:nvSpPr>
          <p:cNvPr id="12" name="TextBox 11">
            <a:extLst>
              <a:ext uri="{FF2B5EF4-FFF2-40B4-BE49-F238E27FC236}">
                <a16:creationId xmlns:a16="http://schemas.microsoft.com/office/drawing/2014/main" id="{95599F47-5B87-7CE3-6AE9-C71B886C6C41}"/>
              </a:ext>
            </a:extLst>
          </p:cNvPr>
          <p:cNvSpPr txBox="1"/>
          <p:nvPr/>
        </p:nvSpPr>
        <p:spPr>
          <a:xfrm>
            <a:off x="15236626" y="8998981"/>
            <a:ext cx="2520280" cy="400110"/>
          </a:xfrm>
          <a:prstGeom prst="rect">
            <a:avLst/>
          </a:prstGeom>
          <a:noFill/>
        </p:spPr>
        <p:txBody>
          <a:bodyPr wrap="square" rtlCol="0">
            <a:spAutoFit/>
          </a:bodyPr>
          <a:lstStyle/>
          <a:p>
            <a:r>
              <a:rPr lang="en-US" b="1" dirty="0"/>
              <a:t>69 Clicks</a:t>
            </a:r>
          </a:p>
        </p:txBody>
      </p:sp>
      <p:sp>
        <p:nvSpPr>
          <p:cNvPr id="13" name="TextBox 12">
            <a:extLst>
              <a:ext uri="{FF2B5EF4-FFF2-40B4-BE49-F238E27FC236}">
                <a16:creationId xmlns:a16="http://schemas.microsoft.com/office/drawing/2014/main" id="{C4E2AE5E-5F5D-D2EF-3AB8-B067FF56770B}"/>
              </a:ext>
            </a:extLst>
          </p:cNvPr>
          <p:cNvSpPr txBox="1"/>
          <p:nvPr/>
        </p:nvSpPr>
        <p:spPr>
          <a:xfrm>
            <a:off x="8899922" y="8967043"/>
            <a:ext cx="2520280" cy="400110"/>
          </a:xfrm>
          <a:prstGeom prst="rect">
            <a:avLst/>
          </a:prstGeom>
          <a:noFill/>
        </p:spPr>
        <p:txBody>
          <a:bodyPr wrap="square" rtlCol="0">
            <a:spAutoFit/>
          </a:bodyPr>
          <a:lstStyle/>
          <a:p>
            <a:r>
              <a:rPr lang="en-US" b="1" dirty="0"/>
              <a:t>74 Clicks</a:t>
            </a:r>
          </a:p>
        </p:txBody>
      </p:sp>
      <p:pic>
        <p:nvPicPr>
          <p:cNvPr id="3" name="Picture 2">
            <a:extLst>
              <a:ext uri="{FF2B5EF4-FFF2-40B4-BE49-F238E27FC236}">
                <a16:creationId xmlns:a16="http://schemas.microsoft.com/office/drawing/2014/main" id="{46EAD441-3467-144C-A9A8-3266BF23CCC0}"/>
              </a:ext>
            </a:extLst>
          </p:cNvPr>
          <p:cNvPicPr>
            <a:picLocks noChangeAspect="1"/>
          </p:cNvPicPr>
          <p:nvPr/>
        </p:nvPicPr>
        <p:blipFill>
          <a:blip r:embed="rId3"/>
          <a:stretch>
            <a:fillRect/>
          </a:stretch>
        </p:blipFill>
        <p:spPr>
          <a:xfrm>
            <a:off x="330970" y="3223596"/>
            <a:ext cx="6480000" cy="3958905"/>
          </a:xfrm>
          <a:prstGeom prst="rect">
            <a:avLst/>
          </a:prstGeom>
        </p:spPr>
      </p:pic>
      <p:pic>
        <p:nvPicPr>
          <p:cNvPr id="5" name="Picture 4">
            <a:extLst>
              <a:ext uri="{FF2B5EF4-FFF2-40B4-BE49-F238E27FC236}">
                <a16:creationId xmlns:a16="http://schemas.microsoft.com/office/drawing/2014/main" id="{0234B080-D053-C31D-B42A-882CD942A175}"/>
              </a:ext>
            </a:extLst>
          </p:cNvPr>
          <p:cNvPicPr>
            <a:picLocks noChangeAspect="1"/>
          </p:cNvPicPr>
          <p:nvPr/>
        </p:nvPicPr>
        <p:blipFill>
          <a:blip r:embed="rId4"/>
          <a:stretch>
            <a:fillRect/>
          </a:stretch>
        </p:blipFill>
        <p:spPr>
          <a:xfrm>
            <a:off x="6813132" y="3276433"/>
            <a:ext cx="6480000" cy="5506524"/>
          </a:xfrm>
          <a:prstGeom prst="rect">
            <a:avLst/>
          </a:prstGeom>
        </p:spPr>
      </p:pic>
      <p:pic>
        <p:nvPicPr>
          <p:cNvPr id="9" name="Picture 8">
            <a:extLst>
              <a:ext uri="{FF2B5EF4-FFF2-40B4-BE49-F238E27FC236}">
                <a16:creationId xmlns:a16="http://schemas.microsoft.com/office/drawing/2014/main" id="{4F9EA3F3-5732-A174-B0A1-32BF623EF4D8}"/>
              </a:ext>
            </a:extLst>
          </p:cNvPr>
          <p:cNvPicPr>
            <a:picLocks noChangeAspect="1"/>
          </p:cNvPicPr>
          <p:nvPr/>
        </p:nvPicPr>
        <p:blipFill>
          <a:blip r:embed="rId5"/>
          <a:stretch>
            <a:fillRect/>
          </a:stretch>
        </p:blipFill>
        <p:spPr>
          <a:xfrm>
            <a:off x="13322205" y="3316226"/>
            <a:ext cx="6480000" cy="2254765"/>
          </a:xfrm>
          <a:prstGeom prst="rect">
            <a:avLst/>
          </a:prstGeom>
        </p:spPr>
      </p:pic>
    </p:spTree>
    <p:extLst>
      <p:ext uri="{BB962C8B-B14F-4D97-AF65-F5344CB8AC3E}">
        <p14:creationId xmlns:p14="http://schemas.microsoft.com/office/powerpoint/2010/main" val="1976635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BD59E-21D4-3627-DFDE-E7519595B0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655D9-1448-E088-E020-96D93779FCC4}"/>
              </a:ext>
            </a:extLst>
          </p:cNvPr>
          <p:cNvSpPr>
            <a:spLocks noGrp="1"/>
          </p:cNvSpPr>
          <p:nvPr>
            <p:ph type="title"/>
          </p:nvPr>
        </p:nvSpPr>
        <p:spPr>
          <a:xfrm>
            <a:off x="619003" y="888406"/>
            <a:ext cx="19010112" cy="1885949"/>
          </a:xfrm>
        </p:spPr>
        <p:txBody>
          <a:bodyPr/>
          <a:lstStyle/>
          <a:p>
            <a:r>
              <a:rPr lang="en-US" sz="7000" b="1" dirty="0">
                <a:solidFill>
                  <a:srgbClr val="4D182E"/>
                </a:solidFill>
                <a:latin typeface="+mj-lt"/>
              </a:rPr>
              <a:t>Key insights for Monday memo</a:t>
            </a:r>
            <a:endParaRPr lang="en-US" sz="7000" dirty="0">
              <a:solidFill>
                <a:srgbClr val="4D182E"/>
              </a:solidFill>
            </a:endParaRPr>
          </a:p>
        </p:txBody>
      </p:sp>
      <p:graphicFrame>
        <p:nvGraphicFramePr>
          <p:cNvPr id="6" name="Diagram 5">
            <a:extLst>
              <a:ext uri="{FF2B5EF4-FFF2-40B4-BE49-F238E27FC236}">
                <a16:creationId xmlns:a16="http://schemas.microsoft.com/office/drawing/2014/main" id="{111B9006-F1D1-AB99-7204-4D855562FEF0}"/>
              </a:ext>
            </a:extLst>
          </p:cNvPr>
          <p:cNvGraphicFramePr/>
          <p:nvPr>
            <p:extLst>
              <p:ext uri="{D42A27DB-BD31-4B8C-83A1-F6EECF244321}">
                <p14:modId xmlns:p14="http://schemas.microsoft.com/office/powerpoint/2010/main" val="1684969734"/>
              </p:ext>
            </p:extLst>
          </p:nvPr>
        </p:nvGraphicFramePr>
        <p:xfrm>
          <a:off x="3499322" y="3350419"/>
          <a:ext cx="12961440" cy="6840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00309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61B89-4FA1-270E-BCF9-F1300B94EB3E}"/>
              </a:ext>
            </a:extLst>
          </p:cNvPr>
          <p:cNvSpPr>
            <a:spLocks noGrp="1"/>
          </p:cNvSpPr>
          <p:nvPr>
            <p:ph type="title"/>
          </p:nvPr>
        </p:nvSpPr>
        <p:spPr/>
        <p:txBody>
          <a:bodyPr/>
          <a:lstStyle/>
          <a:p>
            <a:r>
              <a:rPr lang="en-US" b="1" dirty="0"/>
              <a:t>SCCF UPDATE</a:t>
            </a:r>
          </a:p>
        </p:txBody>
      </p:sp>
    </p:spTree>
    <p:extLst>
      <p:ext uri="{BB962C8B-B14F-4D97-AF65-F5344CB8AC3E}">
        <p14:creationId xmlns:p14="http://schemas.microsoft.com/office/powerpoint/2010/main" val="22891194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76C5F-BC58-1F49-F187-953E82E281D8}"/>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pic>
        <p:nvPicPr>
          <p:cNvPr id="4" name="Picture 3">
            <a:extLst>
              <a:ext uri="{FF2B5EF4-FFF2-40B4-BE49-F238E27FC236}">
                <a16:creationId xmlns:a16="http://schemas.microsoft.com/office/drawing/2014/main" id="{23A6EE48-E6C0-1E41-984B-37CF226661BB}"/>
              </a:ext>
            </a:extLst>
          </p:cNvPr>
          <p:cNvPicPr>
            <a:picLocks noChangeAspect="1"/>
          </p:cNvPicPr>
          <p:nvPr/>
        </p:nvPicPr>
        <p:blipFill>
          <a:blip r:embed="rId3"/>
          <a:srcRect l="3518" t="27267" r="6747" b="23137"/>
          <a:stretch>
            <a:fillRect/>
          </a:stretch>
        </p:blipFill>
        <p:spPr>
          <a:xfrm>
            <a:off x="984251" y="2486323"/>
            <a:ext cx="18500848" cy="5760313"/>
          </a:xfrm>
          <a:prstGeom prst="rect">
            <a:avLst/>
          </a:prstGeom>
        </p:spPr>
      </p:pic>
    </p:spTree>
    <p:extLst>
      <p:ext uri="{BB962C8B-B14F-4D97-AF65-F5344CB8AC3E}">
        <p14:creationId xmlns:p14="http://schemas.microsoft.com/office/powerpoint/2010/main" val="23055367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B241E-2872-94FB-8F17-0863D479C4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05EB3B-13B9-17B0-F648-3FE063553034}"/>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pic>
        <p:nvPicPr>
          <p:cNvPr id="4" name="Picture 3">
            <a:extLst>
              <a:ext uri="{FF2B5EF4-FFF2-40B4-BE49-F238E27FC236}">
                <a16:creationId xmlns:a16="http://schemas.microsoft.com/office/drawing/2014/main" id="{AC323676-B53A-C0D7-0095-0D8C905E0695}"/>
              </a:ext>
            </a:extLst>
          </p:cNvPr>
          <p:cNvPicPr>
            <a:picLocks noChangeAspect="1"/>
          </p:cNvPicPr>
          <p:nvPr/>
        </p:nvPicPr>
        <p:blipFill>
          <a:blip r:embed="rId3"/>
          <a:srcRect t="15968" b="18248"/>
          <a:stretch>
            <a:fillRect/>
          </a:stretch>
        </p:blipFill>
        <p:spPr>
          <a:xfrm>
            <a:off x="2635226" y="2774355"/>
            <a:ext cx="15544800" cy="5760640"/>
          </a:xfrm>
          <a:prstGeom prst="rect">
            <a:avLst/>
          </a:prstGeom>
        </p:spPr>
      </p:pic>
    </p:spTree>
    <p:extLst>
      <p:ext uri="{BB962C8B-B14F-4D97-AF65-F5344CB8AC3E}">
        <p14:creationId xmlns:p14="http://schemas.microsoft.com/office/powerpoint/2010/main" val="31400522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54C6D-8CCC-8FB3-D54F-B9EC459E34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278462-0830-47C1-1E8F-13471B94B633}"/>
              </a:ext>
            </a:extLst>
          </p:cNvPr>
          <p:cNvSpPr>
            <a:spLocks noGrp="1"/>
          </p:cNvSpPr>
          <p:nvPr>
            <p:ph type="title"/>
          </p:nvPr>
        </p:nvSpPr>
        <p:spPr>
          <a:xfrm>
            <a:off x="984251" y="473078"/>
            <a:ext cx="18094325" cy="1149149"/>
          </a:xfrm>
        </p:spPr>
        <p:txBody>
          <a:bodyPr/>
          <a:lstStyle/>
          <a:p>
            <a:r>
              <a:rPr lang="en-US" sz="7000" b="1" dirty="0">
                <a:latin typeface="+mj-lt"/>
              </a:rPr>
              <a:t>SCCF Website UPDATE</a:t>
            </a:r>
          </a:p>
        </p:txBody>
      </p:sp>
      <p:pic>
        <p:nvPicPr>
          <p:cNvPr id="4" name="Picture 3">
            <a:extLst>
              <a:ext uri="{FF2B5EF4-FFF2-40B4-BE49-F238E27FC236}">
                <a16:creationId xmlns:a16="http://schemas.microsoft.com/office/drawing/2014/main" id="{C08EE5C2-240A-499E-E5FB-0E116D93561D}"/>
              </a:ext>
            </a:extLst>
          </p:cNvPr>
          <p:cNvPicPr>
            <a:picLocks noChangeAspect="1"/>
          </p:cNvPicPr>
          <p:nvPr/>
        </p:nvPicPr>
        <p:blipFill>
          <a:blip r:embed="rId3"/>
          <a:srcRect t="15968" b="14958"/>
          <a:stretch>
            <a:fillRect/>
          </a:stretch>
        </p:blipFill>
        <p:spPr>
          <a:xfrm>
            <a:off x="2923258" y="2774622"/>
            <a:ext cx="14803200" cy="5760106"/>
          </a:xfrm>
          <a:prstGeom prst="rect">
            <a:avLst/>
          </a:prstGeom>
        </p:spPr>
      </p:pic>
    </p:spTree>
    <p:extLst>
      <p:ext uri="{BB962C8B-B14F-4D97-AF65-F5344CB8AC3E}">
        <p14:creationId xmlns:p14="http://schemas.microsoft.com/office/powerpoint/2010/main" val="213748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B421-DC89-5A95-FD26-FB973FF7E9CD}"/>
              </a:ext>
            </a:extLst>
          </p:cNvPr>
          <p:cNvSpPr>
            <a:spLocks noGrp="1"/>
          </p:cNvSpPr>
          <p:nvPr>
            <p:ph type="title"/>
          </p:nvPr>
        </p:nvSpPr>
        <p:spPr/>
        <p:txBody>
          <a:bodyPr>
            <a:normAutofit/>
          </a:bodyPr>
          <a:lstStyle/>
          <a:p>
            <a:r>
              <a:rPr lang="en-US" sz="9000" b="1" dirty="0">
                <a:latin typeface="+mj-lt"/>
              </a:rPr>
              <a:t>SOCIAL CHANNELS</a:t>
            </a:r>
          </a:p>
        </p:txBody>
      </p:sp>
    </p:spTree>
    <p:extLst>
      <p:ext uri="{BB962C8B-B14F-4D97-AF65-F5344CB8AC3E}">
        <p14:creationId xmlns:p14="http://schemas.microsoft.com/office/powerpoint/2010/main" val="67289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F3383-AB87-F4EB-934E-508C0BC53438}"/>
              </a:ext>
            </a:extLst>
          </p:cNvPr>
          <p:cNvSpPr>
            <a:spLocks noGrp="1"/>
          </p:cNvSpPr>
          <p:nvPr>
            <p:ph type="title"/>
          </p:nvPr>
        </p:nvSpPr>
        <p:spPr>
          <a:xfrm>
            <a:off x="1004887" y="470099"/>
            <a:ext cx="18094325" cy="1885949"/>
          </a:xfrm>
        </p:spPr>
        <p:txBody>
          <a:bodyPr/>
          <a:lstStyle/>
          <a:p>
            <a:r>
              <a:rPr lang="en-CA" b="1" kern="100" dirty="0">
                <a:effectLst/>
                <a:latin typeface="+mj-lt"/>
                <a:ea typeface="Aptos" panose="020B0004020202020204" pitchFamily="34" charset="0"/>
                <a:cs typeface="Times New Roman" panose="02020603050405020304" pitchFamily="18" charset="0"/>
              </a:rPr>
              <a:t>Social Media Definitions</a:t>
            </a:r>
            <a:endParaRPr lang="en-US" dirty="0">
              <a:latin typeface="+mj-lt"/>
            </a:endParaRPr>
          </a:p>
        </p:txBody>
      </p:sp>
      <p:sp>
        <p:nvSpPr>
          <p:cNvPr id="6" name="TextBox 5">
            <a:extLst>
              <a:ext uri="{FF2B5EF4-FFF2-40B4-BE49-F238E27FC236}">
                <a16:creationId xmlns:a16="http://schemas.microsoft.com/office/drawing/2014/main" id="{8D704D75-B442-5B26-A3B4-4D9A8CB409BA}"/>
              </a:ext>
            </a:extLst>
          </p:cNvPr>
          <p:cNvSpPr txBox="1"/>
          <p:nvPr/>
        </p:nvSpPr>
        <p:spPr>
          <a:xfrm>
            <a:off x="1195066" y="2712209"/>
            <a:ext cx="17904146" cy="7940635"/>
          </a:xfrm>
          <a:prstGeom prst="rect">
            <a:avLst/>
          </a:prstGeom>
          <a:noFill/>
        </p:spPr>
        <p:txBody>
          <a:bodyPr wrap="square" rtlCol="0">
            <a:spAutoFit/>
          </a:bodyPr>
          <a:lstStyle/>
          <a:p>
            <a:r>
              <a:rPr lang="en-CA" sz="3000" kern="100" dirty="0">
                <a:effectLst/>
                <a:ea typeface="Aptos" panose="020B0004020202020204" pitchFamily="34" charset="0"/>
                <a:cs typeface="Times New Roman" panose="02020603050405020304" pitchFamily="18" charset="0"/>
              </a:rPr>
              <a:t>Commonly used terms in Social Media Content Analysis:</a:t>
            </a:r>
          </a:p>
          <a:p>
            <a:br>
              <a:rPr lang="en-CA" sz="3000" kern="100" dirty="0">
                <a:effectLst/>
                <a:ea typeface="Aptos" panose="020B0004020202020204" pitchFamily="34" charset="0"/>
                <a:cs typeface="Times New Roman" panose="02020603050405020304" pitchFamily="18" charset="0"/>
              </a:rPr>
            </a:br>
            <a:r>
              <a:rPr lang="en-CA" sz="3000" b="1" kern="100" dirty="0">
                <a:effectLst/>
                <a:ea typeface="Aptos" panose="020B0004020202020204" pitchFamily="34" charset="0"/>
                <a:cs typeface="Times New Roman" panose="02020603050405020304" pitchFamily="18" charset="0"/>
              </a:rPr>
              <a:t>Clicks:</a:t>
            </a:r>
            <a:r>
              <a:rPr lang="en-CA" sz="3000" kern="100" dirty="0">
                <a:effectLst/>
                <a:ea typeface="Aptos" panose="020B0004020202020204" pitchFamily="34" charset="0"/>
                <a:cs typeface="Times New Roman" panose="02020603050405020304" pitchFamily="18" charset="0"/>
              </a:rPr>
              <a:t> refer to the total number of times users clicked on any clickable element in your content. This includes not just links but also buttons, images, or other interactive features within the post. It gives a broader view of how often people are interacting with your content beyond just link clicks.</a:t>
            </a: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responses users give to a post, such as likes, loves, laughs, or other emoji reactions. This metric shows how people feel about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Engagement Rate:</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percentage of people who interact with your content (e.g., likes, comments, shares, clicks) compared to the total number of people who saw it. It measures how engaging or effective your content is.</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Link Clicks: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number of times users clicked on a link in your post or content, leading them to another webpage or destination.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Reach:</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unique users who have seen your content at least once. It reflects how many different people your content is reaching.</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Content Interactions: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Any action users take on a post or piece of content, such as liking, commenting, sharing, or clicking. This measures overall activity or interaction with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Impressions: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times your content was displayed or shown on a screen, regardless of whether it was clicked or interacted with. This counts repeat views by the same person.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86526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2583E-4BA9-23FB-A4C6-3042E4B29548}"/>
              </a:ext>
            </a:extLst>
          </p:cNvPr>
          <p:cNvSpPr>
            <a:spLocks noGrp="1"/>
          </p:cNvSpPr>
          <p:nvPr>
            <p:ph type="title"/>
          </p:nvPr>
        </p:nvSpPr>
        <p:spPr>
          <a:xfrm>
            <a:off x="1004890" y="742429"/>
            <a:ext cx="18094325" cy="1239838"/>
          </a:xfrm>
        </p:spPr>
        <p:txBody>
          <a:bodyPr>
            <a:noAutofit/>
          </a:bodyPr>
          <a:lstStyle/>
          <a:p>
            <a:r>
              <a:rPr lang="en-US" dirty="0">
                <a:latin typeface="+mj-lt"/>
              </a:rPr>
              <a:t>linkedin</a:t>
            </a:r>
          </a:p>
        </p:txBody>
      </p:sp>
      <p:sp>
        <p:nvSpPr>
          <p:cNvPr id="23" name="TextBox 22">
            <a:extLst>
              <a:ext uri="{FF2B5EF4-FFF2-40B4-BE49-F238E27FC236}">
                <a16:creationId xmlns:a16="http://schemas.microsoft.com/office/drawing/2014/main" id="{D4944375-97DE-1A20-1EC8-57DFCD8D98FC}"/>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 6.60%</a:t>
            </a:r>
          </a:p>
          <a:p>
            <a:endParaRPr lang="en-US" dirty="0"/>
          </a:p>
          <a:p>
            <a:r>
              <a:rPr lang="en-US" dirty="0"/>
              <a:t>Apr. 1 – 1330</a:t>
            </a:r>
          </a:p>
          <a:p>
            <a:endParaRPr lang="en-US" dirty="0"/>
          </a:p>
          <a:p>
            <a:r>
              <a:rPr lang="en-US" dirty="0"/>
              <a:t>Jun. 30 – 1424</a:t>
            </a:r>
          </a:p>
          <a:p>
            <a:endParaRPr lang="en-US" dirty="0"/>
          </a:p>
          <a:p>
            <a:endParaRPr lang="en-US" dirty="0"/>
          </a:p>
        </p:txBody>
      </p:sp>
      <p:pic>
        <p:nvPicPr>
          <p:cNvPr id="4" name="Picture 3" descr="A blue pie chart with a grey triangle and a grey triangle&#10;&#10;AI-generated content may be incorrect.">
            <a:extLst>
              <a:ext uri="{FF2B5EF4-FFF2-40B4-BE49-F238E27FC236}">
                <a16:creationId xmlns:a16="http://schemas.microsoft.com/office/drawing/2014/main" id="{2433325B-AFA6-E188-048E-0EE334C40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2683" y="2388122"/>
            <a:ext cx="9774000" cy="5796490"/>
          </a:xfrm>
          <a:prstGeom prst="rect">
            <a:avLst/>
          </a:prstGeom>
        </p:spPr>
      </p:pic>
      <p:sp>
        <p:nvSpPr>
          <p:cNvPr id="6" name="TextBox 5">
            <a:extLst>
              <a:ext uri="{FF2B5EF4-FFF2-40B4-BE49-F238E27FC236}">
                <a16:creationId xmlns:a16="http://schemas.microsoft.com/office/drawing/2014/main" id="{2132CAF6-37C9-729A-1F50-6A77112340BB}"/>
              </a:ext>
            </a:extLst>
          </p:cNvPr>
          <p:cNvSpPr txBox="1"/>
          <p:nvPr/>
        </p:nvSpPr>
        <p:spPr>
          <a:xfrm>
            <a:off x="13436426" y="8773085"/>
            <a:ext cx="4587987" cy="553998"/>
          </a:xfrm>
          <a:prstGeom prst="rect">
            <a:avLst/>
          </a:prstGeom>
          <a:noFill/>
        </p:spPr>
        <p:txBody>
          <a:bodyPr wrap="none" rtlCol="0">
            <a:spAutoFit/>
          </a:bodyPr>
          <a:lstStyle/>
          <a:p>
            <a:r>
              <a:rPr lang="en-US" sz="3000" b="1" dirty="0"/>
              <a:t>Engagement Rate = 10.39% </a:t>
            </a:r>
          </a:p>
        </p:txBody>
      </p:sp>
      <p:pic>
        <p:nvPicPr>
          <p:cNvPr id="9" name="Picture 8">
            <a:extLst>
              <a:ext uri="{FF2B5EF4-FFF2-40B4-BE49-F238E27FC236}">
                <a16:creationId xmlns:a16="http://schemas.microsoft.com/office/drawing/2014/main" id="{16F5071E-6DDF-657F-1518-284822A37D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2683" y="8703884"/>
            <a:ext cx="10339200" cy="1043862"/>
          </a:xfrm>
          <a:prstGeom prst="rect">
            <a:avLst/>
          </a:prstGeom>
        </p:spPr>
      </p:pic>
    </p:spTree>
    <p:extLst>
      <p:ext uri="{BB962C8B-B14F-4D97-AF65-F5344CB8AC3E}">
        <p14:creationId xmlns:p14="http://schemas.microsoft.com/office/powerpoint/2010/main" val="3354687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8084-9C81-DA84-36B4-A7AB96EBF26A}"/>
              </a:ext>
            </a:extLst>
          </p:cNvPr>
          <p:cNvSpPr>
            <a:spLocks noGrp="1"/>
          </p:cNvSpPr>
          <p:nvPr>
            <p:ph type="title"/>
          </p:nvPr>
        </p:nvSpPr>
        <p:spPr>
          <a:xfrm>
            <a:off x="984251" y="473078"/>
            <a:ext cx="18094325" cy="1346956"/>
          </a:xfrm>
        </p:spPr>
        <p:txBody>
          <a:bodyPr/>
          <a:lstStyle/>
          <a:p>
            <a:r>
              <a:rPr lang="en-US" sz="7000" b="1" dirty="0">
                <a:latin typeface="+mj-lt"/>
              </a:rPr>
              <a:t>Top Performing Content</a:t>
            </a:r>
          </a:p>
        </p:txBody>
      </p:sp>
      <p:sp>
        <p:nvSpPr>
          <p:cNvPr id="8" name="TextBox 7">
            <a:extLst>
              <a:ext uri="{FF2B5EF4-FFF2-40B4-BE49-F238E27FC236}">
                <a16:creationId xmlns:a16="http://schemas.microsoft.com/office/drawing/2014/main" id="{A7C37EAB-BD4F-F63A-F114-C2F947A04749}"/>
              </a:ext>
            </a:extLst>
          </p:cNvPr>
          <p:cNvSpPr txBox="1"/>
          <p:nvPr/>
        </p:nvSpPr>
        <p:spPr>
          <a:xfrm>
            <a:off x="2419202" y="10655165"/>
            <a:ext cx="2520280" cy="400110"/>
          </a:xfrm>
          <a:prstGeom prst="rect">
            <a:avLst/>
          </a:prstGeom>
          <a:noFill/>
        </p:spPr>
        <p:txBody>
          <a:bodyPr wrap="square" rtlCol="0">
            <a:spAutoFit/>
          </a:bodyPr>
          <a:lstStyle/>
          <a:p>
            <a:r>
              <a:rPr lang="en-US" b="1" dirty="0"/>
              <a:t>Clicks 54</a:t>
            </a:r>
          </a:p>
        </p:txBody>
      </p:sp>
      <p:sp>
        <p:nvSpPr>
          <p:cNvPr id="9" name="TextBox 8">
            <a:extLst>
              <a:ext uri="{FF2B5EF4-FFF2-40B4-BE49-F238E27FC236}">
                <a16:creationId xmlns:a16="http://schemas.microsoft.com/office/drawing/2014/main" id="{8AE713C8-990F-81E6-A2FD-A09E231DEBCF}"/>
              </a:ext>
            </a:extLst>
          </p:cNvPr>
          <p:cNvSpPr txBox="1"/>
          <p:nvPr/>
        </p:nvSpPr>
        <p:spPr>
          <a:xfrm>
            <a:off x="8827914" y="10583157"/>
            <a:ext cx="2520280" cy="400110"/>
          </a:xfrm>
          <a:prstGeom prst="rect">
            <a:avLst/>
          </a:prstGeom>
          <a:noFill/>
        </p:spPr>
        <p:txBody>
          <a:bodyPr wrap="square" rtlCol="0">
            <a:spAutoFit/>
          </a:bodyPr>
          <a:lstStyle/>
          <a:p>
            <a:r>
              <a:rPr lang="en-US" b="1" dirty="0"/>
              <a:t>Clicks 35</a:t>
            </a:r>
          </a:p>
        </p:txBody>
      </p:sp>
      <p:sp>
        <p:nvSpPr>
          <p:cNvPr id="11" name="TextBox 10">
            <a:extLst>
              <a:ext uri="{FF2B5EF4-FFF2-40B4-BE49-F238E27FC236}">
                <a16:creationId xmlns:a16="http://schemas.microsoft.com/office/drawing/2014/main" id="{541E8FA3-1B12-EF7A-E87F-1DB452A527C4}"/>
              </a:ext>
            </a:extLst>
          </p:cNvPr>
          <p:cNvSpPr txBox="1"/>
          <p:nvPr/>
        </p:nvSpPr>
        <p:spPr>
          <a:xfrm>
            <a:off x="15884698" y="10583157"/>
            <a:ext cx="2520280" cy="400110"/>
          </a:xfrm>
          <a:prstGeom prst="rect">
            <a:avLst/>
          </a:prstGeom>
          <a:noFill/>
        </p:spPr>
        <p:txBody>
          <a:bodyPr wrap="square" rtlCol="0">
            <a:spAutoFit/>
          </a:bodyPr>
          <a:lstStyle/>
          <a:p>
            <a:r>
              <a:rPr lang="en-US" b="1" dirty="0"/>
              <a:t>Clicks 25</a:t>
            </a:r>
          </a:p>
        </p:txBody>
      </p:sp>
      <p:pic>
        <p:nvPicPr>
          <p:cNvPr id="3" name="Picture 2">
            <a:extLst>
              <a:ext uri="{FF2B5EF4-FFF2-40B4-BE49-F238E27FC236}">
                <a16:creationId xmlns:a16="http://schemas.microsoft.com/office/drawing/2014/main" id="{80E6EC94-DF5D-7678-8FF0-F773393BD83A}"/>
              </a:ext>
            </a:extLst>
          </p:cNvPr>
          <p:cNvPicPr>
            <a:picLocks noChangeAspect="1"/>
          </p:cNvPicPr>
          <p:nvPr/>
        </p:nvPicPr>
        <p:blipFill>
          <a:blip r:embed="rId3"/>
          <a:srcRect b="70300"/>
          <a:stretch>
            <a:fillRect/>
          </a:stretch>
        </p:blipFill>
        <p:spPr>
          <a:xfrm>
            <a:off x="984251" y="1964049"/>
            <a:ext cx="4737100" cy="2538498"/>
          </a:xfrm>
          <a:prstGeom prst="rect">
            <a:avLst/>
          </a:prstGeom>
        </p:spPr>
      </p:pic>
      <p:pic>
        <p:nvPicPr>
          <p:cNvPr id="4" name="Picture 3">
            <a:extLst>
              <a:ext uri="{FF2B5EF4-FFF2-40B4-BE49-F238E27FC236}">
                <a16:creationId xmlns:a16="http://schemas.microsoft.com/office/drawing/2014/main" id="{444E7643-843B-BCE3-CD43-39BB81EF20C7}"/>
              </a:ext>
            </a:extLst>
          </p:cNvPr>
          <p:cNvPicPr>
            <a:picLocks noChangeAspect="1"/>
          </p:cNvPicPr>
          <p:nvPr/>
        </p:nvPicPr>
        <p:blipFill>
          <a:blip r:embed="rId4"/>
          <a:stretch>
            <a:fillRect/>
          </a:stretch>
        </p:blipFill>
        <p:spPr>
          <a:xfrm>
            <a:off x="6945141" y="1872773"/>
            <a:ext cx="5531245" cy="8549640"/>
          </a:xfrm>
          <a:prstGeom prst="rect">
            <a:avLst/>
          </a:prstGeom>
        </p:spPr>
      </p:pic>
      <p:pic>
        <p:nvPicPr>
          <p:cNvPr id="5" name="Picture 4">
            <a:extLst>
              <a:ext uri="{FF2B5EF4-FFF2-40B4-BE49-F238E27FC236}">
                <a16:creationId xmlns:a16="http://schemas.microsoft.com/office/drawing/2014/main" id="{35454FF4-18B8-9955-C8F4-4A8CB14173AC}"/>
              </a:ext>
            </a:extLst>
          </p:cNvPr>
          <p:cNvPicPr>
            <a:picLocks noChangeAspect="1"/>
          </p:cNvPicPr>
          <p:nvPr/>
        </p:nvPicPr>
        <p:blipFill>
          <a:blip r:embed="rId5"/>
          <a:stretch>
            <a:fillRect/>
          </a:stretch>
        </p:blipFill>
        <p:spPr>
          <a:xfrm>
            <a:off x="13700176" y="1819141"/>
            <a:ext cx="5501507" cy="8549640"/>
          </a:xfrm>
          <a:prstGeom prst="rect">
            <a:avLst/>
          </a:prstGeom>
        </p:spPr>
      </p:pic>
      <p:pic>
        <p:nvPicPr>
          <p:cNvPr id="7" name="Picture 6" descr="A close-up of a purple cover&#10;&#10;AI-generated content may be incorrect.">
            <a:extLst>
              <a:ext uri="{FF2B5EF4-FFF2-40B4-BE49-F238E27FC236}">
                <a16:creationId xmlns:a16="http://schemas.microsoft.com/office/drawing/2014/main" id="{334D88C4-2C57-50E8-3D7D-A6B27CAFF3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4251" y="4502547"/>
            <a:ext cx="4856723" cy="6067906"/>
          </a:xfrm>
          <a:prstGeom prst="rect">
            <a:avLst/>
          </a:prstGeom>
        </p:spPr>
      </p:pic>
    </p:spTree>
    <p:extLst>
      <p:ext uri="{BB962C8B-B14F-4D97-AF65-F5344CB8AC3E}">
        <p14:creationId xmlns:p14="http://schemas.microsoft.com/office/powerpoint/2010/main" val="465332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8ADEB-2A99-9917-0F62-4D508DE67263}"/>
              </a:ext>
            </a:extLst>
          </p:cNvPr>
          <p:cNvSpPr>
            <a:spLocks noGrp="1"/>
          </p:cNvSpPr>
          <p:nvPr>
            <p:ph type="title"/>
          </p:nvPr>
        </p:nvSpPr>
        <p:spPr/>
        <p:txBody>
          <a:bodyPr/>
          <a:lstStyle/>
          <a:p>
            <a:r>
              <a:rPr lang="en-US" dirty="0">
                <a:solidFill>
                  <a:srgbClr val="4D182E"/>
                </a:solidFill>
                <a:latin typeface="+mj-lt"/>
              </a:rPr>
              <a:t>FACEBOOK</a:t>
            </a:r>
          </a:p>
        </p:txBody>
      </p:sp>
      <p:pic>
        <p:nvPicPr>
          <p:cNvPr id="7" name="Picture 6" descr="A blue pie chart with orange and grey text&#10;&#10;AI-generated content may be incorrect.">
            <a:extLst>
              <a:ext uri="{FF2B5EF4-FFF2-40B4-BE49-F238E27FC236}">
                <a16:creationId xmlns:a16="http://schemas.microsoft.com/office/drawing/2014/main" id="{C9F2CAC7-CAE5-7303-29C3-33B03D051C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146" y="2198291"/>
            <a:ext cx="7884000" cy="5101412"/>
          </a:xfrm>
          <a:prstGeom prst="rect">
            <a:avLst/>
          </a:prstGeom>
        </p:spPr>
      </p:pic>
      <p:pic>
        <p:nvPicPr>
          <p:cNvPr id="9" name="Picture 8" descr="A close up of a sign&#10;&#10;AI-generated content may be incorrect.">
            <a:extLst>
              <a:ext uri="{FF2B5EF4-FFF2-40B4-BE49-F238E27FC236}">
                <a16:creationId xmlns:a16="http://schemas.microsoft.com/office/drawing/2014/main" id="{45990AC5-3FA7-716D-D9B5-A145FC547C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106" y="8571099"/>
            <a:ext cx="10080000" cy="1443326"/>
          </a:xfrm>
          <a:prstGeom prst="rect">
            <a:avLst/>
          </a:prstGeom>
        </p:spPr>
      </p:pic>
      <p:sp>
        <p:nvSpPr>
          <p:cNvPr id="10" name="TextBox 9">
            <a:extLst>
              <a:ext uri="{FF2B5EF4-FFF2-40B4-BE49-F238E27FC236}">
                <a16:creationId xmlns:a16="http://schemas.microsoft.com/office/drawing/2014/main" id="{5BC3E114-6541-31AA-FE24-ACC4B2C81354}"/>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Growth 0.74%</a:t>
            </a:r>
          </a:p>
          <a:p>
            <a:endParaRPr lang="en-US" dirty="0"/>
          </a:p>
          <a:p>
            <a:r>
              <a:rPr lang="en-US" dirty="0"/>
              <a:t>Apr. 1 – 803</a:t>
            </a:r>
          </a:p>
          <a:p>
            <a:r>
              <a:rPr lang="en-US" dirty="0"/>
              <a:t>Jun. 30 – 809</a:t>
            </a:r>
          </a:p>
          <a:p>
            <a:endParaRPr lang="en-US" dirty="0"/>
          </a:p>
          <a:p>
            <a:endParaRPr lang="en-US" dirty="0"/>
          </a:p>
        </p:txBody>
      </p:sp>
      <p:sp>
        <p:nvSpPr>
          <p:cNvPr id="12" name="TextBox 11">
            <a:extLst>
              <a:ext uri="{FF2B5EF4-FFF2-40B4-BE49-F238E27FC236}">
                <a16:creationId xmlns:a16="http://schemas.microsoft.com/office/drawing/2014/main" id="{A7F1961F-5874-EFF1-2E5C-4C268A7302CB}"/>
              </a:ext>
            </a:extLst>
          </p:cNvPr>
          <p:cNvSpPr txBox="1"/>
          <p:nvPr/>
        </p:nvSpPr>
        <p:spPr>
          <a:xfrm>
            <a:off x="13436426" y="8773085"/>
            <a:ext cx="4392421" cy="553998"/>
          </a:xfrm>
          <a:prstGeom prst="rect">
            <a:avLst/>
          </a:prstGeom>
          <a:noFill/>
        </p:spPr>
        <p:txBody>
          <a:bodyPr wrap="none" rtlCol="0">
            <a:spAutoFit/>
          </a:bodyPr>
          <a:lstStyle/>
          <a:p>
            <a:r>
              <a:rPr lang="en-US" sz="3000" b="1" dirty="0"/>
              <a:t>Engagement Rate = 4.29% </a:t>
            </a:r>
          </a:p>
        </p:txBody>
      </p:sp>
    </p:spTree>
    <p:extLst>
      <p:ext uri="{BB962C8B-B14F-4D97-AF65-F5344CB8AC3E}">
        <p14:creationId xmlns:p14="http://schemas.microsoft.com/office/powerpoint/2010/main" val="3202601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89B083A-EA9E-E952-0534-6618E03B76FE}"/>
              </a:ext>
            </a:extLst>
          </p:cNvPr>
          <p:cNvSpPr>
            <a:spLocks noGrp="1"/>
          </p:cNvSpPr>
          <p:nvPr>
            <p:ph type="title"/>
          </p:nvPr>
        </p:nvSpPr>
        <p:spPr>
          <a:xfrm>
            <a:off x="984251" y="473078"/>
            <a:ext cx="18094325" cy="1221158"/>
          </a:xfrm>
        </p:spPr>
        <p:txBody>
          <a:bodyPr/>
          <a:lstStyle/>
          <a:p>
            <a:r>
              <a:rPr lang="en-US" sz="7000" b="1" dirty="0">
                <a:solidFill>
                  <a:srgbClr val="4D182E"/>
                </a:solidFill>
                <a:latin typeface="+mj-lt"/>
              </a:rPr>
              <a:t>Top Performing Content</a:t>
            </a:r>
            <a:endParaRPr lang="en-US" sz="7000" dirty="0">
              <a:solidFill>
                <a:srgbClr val="4D182E"/>
              </a:solidFill>
            </a:endParaRPr>
          </a:p>
        </p:txBody>
      </p:sp>
      <p:pic>
        <p:nvPicPr>
          <p:cNvPr id="6" name="Picture 5">
            <a:extLst>
              <a:ext uri="{FF2B5EF4-FFF2-40B4-BE49-F238E27FC236}">
                <a16:creationId xmlns:a16="http://schemas.microsoft.com/office/drawing/2014/main" id="{52578E27-5291-D2D0-376C-3DE44AC82BE7}"/>
              </a:ext>
            </a:extLst>
          </p:cNvPr>
          <p:cNvPicPr>
            <a:picLocks noChangeAspect="1"/>
          </p:cNvPicPr>
          <p:nvPr/>
        </p:nvPicPr>
        <p:blipFill>
          <a:blip r:embed="rId2"/>
          <a:stretch>
            <a:fillRect/>
          </a:stretch>
        </p:blipFill>
        <p:spPr>
          <a:xfrm>
            <a:off x="1123058" y="1934144"/>
            <a:ext cx="4882896" cy="8545067"/>
          </a:xfrm>
          <a:prstGeom prst="rect">
            <a:avLst/>
          </a:prstGeom>
        </p:spPr>
      </p:pic>
      <p:pic>
        <p:nvPicPr>
          <p:cNvPr id="7" name="Picture 6">
            <a:extLst>
              <a:ext uri="{FF2B5EF4-FFF2-40B4-BE49-F238E27FC236}">
                <a16:creationId xmlns:a16="http://schemas.microsoft.com/office/drawing/2014/main" id="{2CB0E1C9-EA9A-6AED-64E9-0A02EDDEAFF6}"/>
              </a:ext>
            </a:extLst>
          </p:cNvPr>
          <p:cNvPicPr>
            <a:picLocks noChangeAspect="1"/>
          </p:cNvPicPr>
          <p:nvPr/>
        </p:nvPicPr>
        <p:blipFill>
          <a:blip r:embed="rId3"/>
          <a:stretch>
            <a:fillRect/>
          </a:stretch>
        </p:blipFill>
        <p:spPr>
          <a:xfrm>
            <a:off x="8044942" y="1922025"/>
            <a:ext cx="4014216" cy="8557186"/>
          </a:xfrm>
          <a:prstGeom prst="rect">
            <a:avLst/>
          </a:prstGeom>
        </p:spPr>
      </p:pic>
      <p:pic>
        <p:nvPicPr>
          <p:cNvPr id="8" name="Picture 7">
            <a:extLst>
              <a:ext uri="{FF2B5EF4-FFF2-40B4-BE49-F238E27FC236}">
                <a16:creationId xmlns:a16="http://schemas.microsoft.com/office/drawing/2014/main" id="{0BBB9DFF-3D63-6F0B-4A7B-AE5ACBB30D21}"/>
              </a:ext>
            </a:extLst>
          </p:cNvPr>
          <p:cNvPicPr>
            <a:picLocks noChangeAspect="1"/>
          </p:cNvPicPr>
          <p:nvPr/>
        </p:nvPicPr>
        <p:blipFill>
          <a:blip r:embed="rId4"/>
          <a:stretch>
            <a:fillRect/>
          </a:stretch>
        </p:blipFill>
        <p:spPr>
          <a:xfrm>
            <a:off x="13684845" y="1897795"/>
            <a:ext cx="5495544" cy="8555226"/>
          </a:xfrm>
          <a:prstGeom prst="rect">
            <a:avLst/>
          </a:prstGeom>
        </p:spPr>
      </p:pic>
      <p:sp>
        <p:nvSpPr>
          <p:cNvPr id="9" name="TextBox 8">
            <a:extLst>
              <a:ext uri="{FF2B5EF4-FFF2-40B4-BE49-F238E27FC236}">
                <a16:creationId xmlns:a16="http://schemas.microsoft.com/office/drawing/2014/main" id="{E8425320-851A-FB8D-FA33-88F4ECCCB1E7}"/>
              </a:ext>
            </a:extLst>
          </p:cNvPr>
          <p:cNvSpPr txBox="1"/>
          <p:nvPr/>
        </p:nvSpPr>
        <p:spPr>
          <a:xfrm>
            <a:off x="2707234" y="10583157"/>
            <a:ext cx="2520280" cy="400110"/>
          </a:xfrm>
          <a:prstGeom prst="rect">
            <a:avLst/>
          </a:prstGeom>
          <a:noFill/>
        </p:spPr>
        <p:txBody>
          <a:bodyPr wrap="square" rtlCol="0">
            <a:spAutoFit/>
          </a:bodyPr>
          <a:lstStyle/>
          <a:p>
            <a:r>
              <a:rPr lang="en-US" b="1" dirty="0"/>
              <a:t>Views 78	</a:t>
            </a:r>
          </a:p>
        </p:txBody>
      </p:sp>
      <p:sp>
        <p:nvSpPr>
          <p:cNvPr id="10" name="TextBox 9">
            <a:extLst>
              <a:ext uri="{FF2B5EF4-FFF2-40B4-BE49-F238E27FC236}">
                <a16:creationId xmlns:a16="http://schemas.microsoft.com/office/drawing/2014/main" id="{70ABB3F5-A21C-532F-F1B6-5ED9C403BB7A}"/>
              </a:ext>
            </a:extLst>
          </p:cNvPr>
          <p:cNvSpPr txBox="1"/>
          <p:nvPr/>
        </p:nvSpPr>
        <p:spPr>
          <a:xfrm>
            <a:off x="9475986" y="10655165"/>
            <a:ext cx="2520280" cy="400110"/>
          </a:xfrm>
          <a:prstGeom prst="rect">
            <a:avLst/>
          </a:prstGeom>
          <a:noFill/>
        </p:spPr>
        <p:txBody>
          <a:bodyPr wrap="square" rtlCol="0">
            <a:spAutoFit/>
          </a:bodyPr>
          <a:lstStyle/>
          <a:p>
            <a:r>
              <a:rPr lang="en-US" b="1" dirty="0"/>
              <a:t>Views 71	</a:t>
            </a:r>
          </a:p>
        </p:txBody>
      </p:sp>
      <p:sp>
        <p:nvSpPr>
          <p:cNvPr id="11" name="TextBox 10">
            <a:extLst>
              <a:ext uri="{FF2B5EF4-FFF2-40B4-BE49-F238E27FC236}">
                <a16:creationId xmlns:a16="http://schemas.microsoft.com/office/drawing/2014/main" id="{70AFF2B5-F5E1-5E2A-40EC-B0B500752F51}"/>
              </a:ext>
            </a:extLst>
          </p:cNvPr>
          <p:cNvSpPr txBox="1"/>
          <p:nvPr/>
        </p:nvSpPr>
        <p:spPr>
          <a:xfrm>
            <a:off x="15668674" y="10583157"/>
            <a:ext cx="2520280" cy="400110"/>
          </a:xfrm>
          <a:prstGeom prst="rect">
            <a:avLst/>
          </a:prstGeom>
          <a:noFill/>
        </p:spPr>
        <p:txBody>
          <a:bodyPr wrap="square" rtlCol="0">
            <a:spAutoFit/>
          </a:bodyPr>
          <a:lstStyle/>
          <a:p>
            <a:r>
              <a:rPr lang="en-US" b="1" dirty="0"/>
              <a:t>Views 57	</a:t>
            </a:r>
          </a:p>
        </p:txBody>
      </p:sp>
    </p:spTree>
    <p:extLst>
      <p:ext uri="{BB962C8B-B14F-4D97-AF65-F5344CB8AC3E}">
        <p14:creationId xmlns:p14="http://schemas.microsoft.com/office/powerpoint/2010/main" val="1140635938"/>
      </p:ext>
    </p:extLst>
  </p:cSld>
  <p:clrMapOvr>
    <a:masterClrMapping/>
  </p:clrMapOvr>
</p:sld>
</file>

<file path=ppt/theme/theme1.xml><?xml version="1.0" encoding="utf-8"?>
<a:theme xmlns:a="http://schemas.openxmlformats.org/drawingml/2006/main" name="1_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_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2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8" ma:contentTypeDescription="Create a new document." ma:contentTypeScope="" ma:versionID="7e0014c08261e29e8105f35c6e54fbe3">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6289fd0a4f1f18168db14497d2d46386"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79B2F4-460A-48A9-8BDE-68818BF95D1B}">
  <ds:schemaRefs>
    <ds:schemaRef ds:uri="f0c9b2df-2f28-4fd6-88a0-3ec84e0352d4"/>
    <ds:schemaRef ds:uri="http://schemas.openxmlformats.org/package/2006/metadata/core-properties"/>
    <ds:schemaRef ds:uri="http://www.w3.org/XML/1998/namespace"/>
    <ds:schemaRef ds:uri="http://purl.org/dc/dcmitype/"/>
    <ds:schemaRef ds:uri="de29437c-417c-4821-be30-944b373c1fdc"/>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566D101E-E595-4BC6-A2AC-5F571B6325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F384CB-F8CF-478F-BDB5-8F31337E21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NSFM_PPT_Template</Template>
  <TotalTime>7789</TotalTime>
  <Words>3406</Words>
  <Application>Microsoft Macintosh PowerPoint</Application>
  <PresentationFormat>Custom</PresentationFormat>
  <Paragraphs>377</Paragraphs>
  <Slides>38</Slides>
  <Notes>23</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38</vt:i4>
      </vt:variant>
    </vt:vector>
  </HeadingPairs>
  <TitlesOfParts>
    <vt:vector size="56" baseType="lpstr">
      <vt:lpstr>Aptos</vt:lpstr>
      <vt:lpstr>Arial</vt:lpstr>
      <vt:lpstr>Calibri</vt:lpstr>
      <vt:lpstr>Calibri Light</vt:lpstr>
      <vt:lpstr>1_Cover Page</vt:lpstr>
      <vt:lpstr>Section Divider 1</vt:lpstr>
      <vt:lpstr>Section Divider 2</vt:lpstr>
      <vt:lpstr>Section Divider 3</vt:lpstr>
      <vt:lpstr>Section Divider 4</vt:lpstr>
      <vt:lpstr>Section Divider 5</vt:lpstr>
      <vt:lpstr>Content Slide 1</vt:lpstr>
      <vt:lpstr>Content Slide 2</vt:lpstr>
      <vt:lpstr>3_Content Slide 2</vt:lpstr>
      <vt:lpstr>Image Slide 1</vt:lpstr>
      <vt:lpstr>1_Image Slide 1</vt:lpstr>
      <vt:lpstr>1_Content Slide 2</vt:lpstr>
      <vt:lpstr>2_Content Slide 2</vt:lpstr>
      <vt:lpstr>Image Slide 2</vt:lpstr>
      <vt:lpstr>NSFM Q2 2025 Communications Report</vt:lpstr>
      <vt:lpstr>EXECUTIVE SUMMARY </vt:lpstr>
      <vt:lpstr>EXECUTIVE SUMMARY </vt:lpstr>
      <vt:lpstr>SOCIAL CHANNELS</vt:lpstr>
      <vt:lpstr>Social Media Definitions</vt:lpstr>
      <vt:lpstr>linkedin</vt:lpstr>
      <vt:lpstr>Top Performing Content</vt:lpstr>
      <vt:lpstr>FACEBOOK</vt:lpstr>
      <vt:lpstr>Top Performing Content</vt:lpstr>
      <vt:lpstr>Instagram</vt:lpstr>
      <vt:lpstr>Top Performing Content</vt:lpstr>
      <vt:lpstr>BLUESKY</vt:lpstr>
      <vt:lpstr>Top Performing Content</vt:lpstr>
      <vt:lpstr>x/twitter</vt:lpstr>
      <vt:lpstr>Top Performing Content</vt:lpstr>
      <vt:lpstr>Key Insights for Social Media</vt:lpstr>
      <vt:lpstr>youtube</vt:lpstr>
      <vt:lpstr>Top Performing Content</vt:lpstr>
      <vt:lpstr>NSFM Website</vt:lpstr>
      <vt:lpstr>Online Definitions</vt:lpstr>
      <vt:lpstr>Website traffic</vt:lpstr>
      <vt:lpstr>Top page performance</vt:lpstr>
      <vt:lpstr>Key insights for Website</vt:lpstr>
      <vt:lpstr>SURVEY RESULTS</vt:lpstr>
      <vt:lpstr>MEDIA</vt:lpstr>
      <vt:lpstr>Media Overview</vt:lpstr>
      <vt:lpstr>TELEVISION</vt:lpstr>
      <vt:lpstr>print</vt:lpstr>
      <vt:lpstr>Radio</vt:lpstr>
      <vt:lpstr>Online</vt:lpstr>
      <vt:lpstr>eNewsletter</vt:lpstr>
      <vt:lpstr>Monday Memo</vt:lpstr>
      <vt:lpstr>TOP performing Content</vt:lpstr>
      <vt:lpstr>Key insights for Monday memo</vt:lpstr>
      <vt:lpstr>SCCF UPDATE</vt:lpstr>
      <vt:lpstr>SCCF Website UPDATE</vt:lpstr>
      <vt:lpstr>SCCF Website UPDATE</vt:lpstr>
      <vt:lpstr>SCCF Website UPDATE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Charlene Fekeshazy</cp:lastModifiedBy>
  <cp:revision>87</cp:revision>
  <dcterms:created xsi:type="dcterms:W3CDTF">2018-03-28T18:54:40Z</dcterms:created>
  <dcterms:modified xsi:type="dcterms:W3CDTF">2025-08-13T15:28:43Z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y fmtid="{D5CDD505-2E9C-101B-9397-08002B2CF9AE}" pid="6" name="MediaServiceImageTags">
    <vt:lpwstr/>
  </property>
</Properties>
</file>