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5" r:id="rId1"/>
  </p:sldMasterIdLst>
  <p:notesMasterIdLst>
    <p:notesMasterId r:id="rId19"/>
  </p:notesMasterIdLst>
  <p:sldIdLst>
    <p:sldId id="259" r:id="rId2"/>
    <p:sldId id="310" r:id="rId3"/>
    <p:sldId id="280" r:id="rId4"/>
    <p:sldId id="279" r:id="rId5"/>
    <p:sldId id="300" r:id="rId6"/>
    <p:sldId id="285" r:id="rId7"/>
    <p:sldId id="311" r:id="rId8"/>
    <p:sldId id="312" r:id="rId9"/>
    <p:sldId id="313" r:id="rId10"/>
    <p:sldId id="307" r:id="rId11"/>
    <p:sldId id="299" r:id="rId12"/>
    <p:sldId id="304" r:id="rId13"/>
    <p:sldId id="297" r:id="rId14"/>
    <p:sldId id="289" r:id="rId15"/>
    <p:sldId id="302" r:id="rId16"/>
    <p:sldId id="290" r:id="rId17"/>
    <p:sldId id="308"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0FBAB3C-77DC-51E6-E02B-10A6499DD299}" name="Neilson, Kerin" initials="KN" userId="S::kerin.neilson@hubinternational.com::5033c8ed-038c-4b3e-944d-bf7e7c6afca2" providerId="AD"/>
  <p188:author id="{6438607E-D7AE-BE07-C991-CDD4B8FA87AE}" name="Rebecca Toole" initials="RT" userId="S::RToole@amans.ca::542a7760-2218-4792-9c31-84207b304a7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5354"/>
    <a:srgbClr val="BD5727"/>
    <a:srgbClr val="6D6E70"/>
    <a:srgbClr val="405D5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18" autoAdjust="0"/>
    <p:restoredTop sz="93893" autoAdjust="0"/>
  </p:normalViewPr>
  <p:slideViewPr>
    <p:cSldViewPr snapToGrid="0">
      <p:cViewPr>
        <p:scale>
          <a:sx n="80" d="100"/>
          <a:sy n="80" d="100"/>
        </p:scale>
        <p:origin x="917" y="48"/>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ont-ca-data\ont_fs\shareddata\National%20Accounts%20Team\TOR\PUBLIC\Group\Ontario%20H&amp;B%20Consulting\6.%20%20Staff%20Folders\L.%20Pawlikowski\NSFM\Initiatives\NSFM%20Board%20Meeting_Nov%202025\Program%20Initiative%20and%20Cost%20Tracking.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dLblPos val="ctr"/>
          <c:showLegendKey val="0"/>
          <c:showVal val="0"/>
          <c:showCatName val="0"/>
          <c:showSerName val="0"/>
          <c:showPercent val="1"/>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dLblPos val="ctr"/>
          <c:showLegendKey val="0"/>
          <c:showVal val="0"/>
          <c:showCatName val="0"/>
          <c:showSerName val="0"/>
          <c:showPercent val="1"/>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dLblPos val="ctr"/>
          <c:showLegendKey val="0"/>
          <c:showVal val="0"/>
          <c:showCatName val="0"/>
          <c:showSerName val="0"/>
          <c:showPercent val="1"/>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dLblPos val="ctr"/>
          <c:showLegendKey val="0"/>
          <c:showVal val="0"/>
          <c:showCatName val="0"/>
          <c:showSerName val="0"/>
          <c:showPercent val="1"/>
          <c:showBubbleSize val="0"/>
          <c:extLst>
            <c:ext xmlns:c15="http://schemas.microsoft.com/office/drawing/2012/chart" uri="{CE6537A1-D6FC-4f65-9D91-7224C49458BB}"/>
          </c:extLst>
        </c:dLbl>
      </c:pivotFmt>
      <c:pivotFmt>
        <c:idx val="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pivotFmt>
      <c:pivotFmt>
        <c:idx val="7"/>
        <c:spPr>
          <a:solidFill>
            <a:schemeClr val="accent1"/>
          </a:solidFill>
          <a:ln>
            <a:noFill/>
          </a:ln>
          <a:effectLst/>
        </c:spPr>
      </c:pivotFmt>
      <c:pivotFmt>
        <c:idx val="8"/>
        <c:spPr>
          <a:solidFill>
            <a:schemeClr val="accent1"/>
          </a:solidFill>
          <a:ln>
            <a:noFill/>
          </a:ln>
          <a:effectLst/>
        </c:spPr>
      </c:pivotFmt>
      <c:pivotFmt>
        <c:idx val="9"/>
        <c:spPr>
          <a:solidFill>
            <a:schemeClr val="accent1"/>
          </a:solidFill>
          <a:ln>
            <a:noFill/>
          </a:ln>
          <a:effectLst/>
        </c:spPr>
      </c:pivotFmt>
      <c:pivotFmt>
        <c:idx val="1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1"/>
        <c:spPr>
          <a:solidFill>
            <a:schemeClr val="accent1"/>
          </a:solidFill>
          <a:ln>
            <a:noFill/>
          </a:ln>
          <a:effectLst/>
        </c:spPr>
      </c:pivotFmt>
      <c:pivotFmt>
        <c:idx val="12"/>
        <c:spPr>
          <a:solidFill>
            <a:schemeClr val="accent1"/>
          </a:solidFill>
          <a:ln>
            <a:noFill/>
          </a:ln>
          <a:effectLst/>
        </c:spPr>
      </c:pivotFmt>
      <c:pivotFmt>
        <c:idx val="13"/>
        <c:spPr>
          <a:solidFill>
            <a:schemeClr val="accent1"/>
          </a:solidFill>
          <a:ln>
            <a:noFill/>
          </a:ln>
          <a:effectLst/>
        </c:spPr>
      </c:pivotFmt>
      <c:pivotFmt>
        <c:idx val="14"/>
        <c:spPr>
          <a:solidFill>
            <a:schemeClr val="accent1"/>
          </a:solidFill>
          <a:ln>
            <a:noFill/>
          </a:ln>
          <a:effectLst/>
        </c:spPr>
      </c:pivotFmt>
    </c:pivotFmts>
    <c:plotArea>
      <c:layout/>
      <c:pieChart>
        <c:varyColors val="1"/>
        <c:ser>
          <c:idx val="0"/>
          <c:order val="0"/>
          <c:tx>
            <c:v>Total</c:v>
          </c:tx>
          <c:dPt>
            <c:idx val="0"/>
            <c:bubble3D val="0"/>
            <c:spPr>
              <a:solidFill>
                <a:schemeClr val="accent4"/>
              </a:solidFill>
              <a:ln>
                <a:noFill/>
              </a:ln>
              <a:effectLst/>
            </c:spPr>
            <c:extLst>
              <c:ext xmlns:c16="http://schemas.microsoft.com/office/drawing/2014/chart" uri="{C3380CC4-5D6E-409C-BE32-E72D297353CC}">
                <c16:uniqueId val="{00000001-1602-4390-801B-207D3ED8ABEF}"/>
              </c:ext>
            </c:extLst>
          </c:dPt>
          <c:dPt>
            <c:idx val="1"/>
            <c:bubble3D val="0"/>
            <c:spPr>
              <a:solidFill>
                <a:schemeClr val="accent2"/>
              </a:solidFill>
              <a:ln>
                <a:noFill/>
              </a:ln>
              <a:effectLst/>
            </c:spPr>
            <c:extLst>
              <c:ext xmlns:c16="http://schemas.microsoft.com/office/drawing/2014/chart" uri="{C3380CC4-5D6E-409C-BE32-E72D297353CC}">
                <c16:uniqueId val="{00000003-1602-4390-801B-207D3ED8ABEF}"/>
              </c:ext>
            </c:extLst>
          </c:dPt>
          <c:dPt>
            <c:idx val="2"/>
            <c:bubble3D val="0"/>
            <c:spPr>
              <a:solidFill>
                <a:schemeClr val="accent1"/>
              </a:solidFill>
              <a:ln>
                <a:noFill/>
              </a:ln>
              <a:effectLst/>
            </c:spPr>
            <c:extLst>
              <c:ext xmlns:c16="http://schemas.microsoft.com/office/drawing/2014/chart" uri="{C3380CC4-5D6E-409C-BE32-E72D297353CC}">
                <c16:uniqueId val="{00000005-1602-4390-801B-207D3ED8ABEF}"/>
              </c:ext>
            </c:extLst>
          </c:dPt>
          <c:dPt>
            <c:idx val="3"/>
            <c:bubble3D val="0"/>
            <c:spPr>
              <a:solidFill>
                <a:schemeClr val="accent3"/>
              </a:solidFill>
              <a:ln>
                <a:noFill/>
              </a:ln>
              <a:effectLst/>
            </c:spPr>
            <c:extLst>
              <c:ext xmlns:c16="http://schemas.microsoft.com/office/drawing/2014/chart" uri="{C3380CC4-5D6E-409C-BE32-E72D297353CC}">
                <c16:uniqueId val="{00000007-1602-4390-801B-207D3ED8ABEF}"/>
              </c:ext>
            </c:extLst>
          </c:dPt>
          <c:dLbls>
            <c:dLbl>
              <c:idx val="0"/>
              <c:tx>
                <c:rich>
                  <a:bodyPr/>
                  <a:lstStyle/>
                  <a:p>
                    <a:fld id="{6F1D5874-BB32-40F1-B79D-52D4DF241FFB}" type="VALUE">
                      <a:rPr lang="en-US" sz="1200"/>
                      <a:pPr/>
                      <a:t>[VALUE]</a:t>
                    </a:fld>
                    <a:r>
                      <a:rPr lang="en-US" sz="1200" baseline="0" dirty="0"/>
                      <a:t>, </a:t>
                    </a:r>
                    <a:fld id="{BBBF0F3A-7957-4891-8721-7C57299AF823}" type="PERCENTAGE">
                      <a:rPr lang="en-US" sz="1200" baseline="0"/>
                      <a:pPr/>
                      <a:t>[PERCENTAGE]</a:t>
                    </a:fld>
                    <a:endParaRPr lang="en-US" sz="1200" baseline="0" dirty="0"/>
                  </a:p>
                </c:rich>
              </c:tx>
              <c:dLblPos val="outEnd"/>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1602-4390-801B-207D3ED8ABEF}"/>
                </c:ext>
              </c:extLst>
            </c:dLbl>
            <c:dLbl>
              <c:idx val="1"/>
              <c:tx>
                <c:rich>
                  <a:bodyPr/>
                  <a:lstStyle/>
                  <a:p>
                    <a:fld id="{9784F417-387C-4E5D-BDEA-FFD53A141F6B}" type="VALUE">
                      <a:rPr lang="en-US" sz="1100"/>
                      <a:pPr/>
                      <a:t>[VALUE]</a:t>
                    </a:fld>
                    <a:r>
                      <a:rPr lang="en-US" sz="1100" baseline="0" dirty="0"/>
                      <a:t>, </a:t>
                    </a:r>
                    <a:fld id="{4D88615D-C949-477B-8440-2C02E405FD5F}" type="PERCENTAGE">
                      <a:rPr lang="en-US" sz="1100" baseline="0"/>
                      <a:pPr/>
                      <a:t>[PERCENTAGE]</a:t>
                    </a:fld>
                    <a:endParaRPr lang="en-US" sz="1100" baseline="0" dirty="0"/>
                  </a:p>
                </c:rich>
              </c:tx>
              <c:dLblPos val="outEnd"/>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1602-4390-801B-207D3ED8ABEF}"/>
                </c:ext>
              </c:extLst>
            </c:dLbl>
            <c:dLbl>
              <c:idx val="2"/>
              <c:layout>
                <c:manualLayout>
                  <c:x val="5.1916166428513178E-3"/>
                  <c:y val="0.1099190184272652"/>
                </c:manualLayout>
              </c:layout>
              <c:tx>
                <c:rich>
                  <a:bodyPr/>
                  <a:lstStyle/>
                  <a:p>
                    <a:fld id="{33ADDECA-FA50-464F-B222-AF7A659ED061}" type="VALUE">
                      <a:rPr lang="en-US" sz="1200"/>
                      <a:pPr/>
                      <a:t>[VALUE]</a:t>
                    </a:fld>
                    <a:r>
                      <a:rPr lang="en-US" sz="1200" baseline="0" dirty="0"/>
                      <a:t>, </a:t>
                    </a:r>
                    <a:fld id="{408BAA8E-5374-491B-880F-1C2F1FCE74F3}" type="PERCENTAGE">
                      <a:rPr lang="en-US" sz="1200" baseline="0"/>
                      <a:pPr/>
                      <a:t>[PERCENTAGE]</a:t>
                    </a:fld>
                    <a:endParaRPr lang="en-US" sz="1200" baseline="0" dirty="0"/>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1602-4390-801B-207D3ED8ABEF}"/>
                </c:ext>
              </c:extLst>
            </c:dLbl>
            <c:dLbl>
              <c:idx val="3"/>
              <c:tx>
                <c:rich>
                  <a:bodyPr/>
                  <a:lstStyle/>
                  <a:p>
                    <a:fld id="{CD631870-5044-492B-908F-018761D481C2}" type="VALUE">
                      <a:rPr lang="en-US" sz="1200"/>
                      <a:pPr/>
                      <a:t>[VALUE]</a:t>
                    </a:fld>
                    <a:r>
                      <a:rPr lang="en-US" sz="1200" baseline="0" dirty="0"/>
                      <a:t>, </a:t>
                    </a:r>
                    <a:fld id="{DB6E9C0D-8C84-466C-B9DD-2E16A1C8F5E6}" type="PERCENTAGE">
                      <a:rPr lang="en-US" sz="1200" baseline="0"/>
                      <a:pPr/>
                      <a:t>[PERCENTAGE]</a:t>
                    </a:fld>
                    <a:endParaRPr lang="en-US" sz="1200" baseline="0" dirty="0"/>
                  </a:p>
                </c:rich>
              </c:tx>
              <c:dLblPos val="outEnd"/>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1602-4390-801B-207D3ED8ABEF}"/>
                </c:ext>
              </c:extLst>
            </c:dLbl>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Poppins" panose="00000500000000000000" pitchFamily="2" charset="0"/>
                    <a:ea typeface="+mn-ea"/>
                    <a:cs typeface="Poppins" panose="00000500000000000000" pitchFamily="2" charset="0"/>
                  </a:defRPr>
                </a:pPr>
                <a:endParaRPr lang="en-US"/>
              </a:p>
            </c:txPr>
            <c:dLblPos val="outEnd"/>
            <c:showLegendKey val="0"/>
            <c:showVal val="1"/>
            <c:showCatName val="0"/>
            <c:showSerName val="0"/>
            <c:showPercent val="1"/>
            <c:showBubbleSize val="0"/>
            <c:showLeaderLines val="0"/>
            <c:extLst>
              <c:ext xmlns:c15="http://schemas.microsoft.com/office/drawing/2012/chart" uri="{CE6537A1-D6FC-4f65-9D91-7224C49458BB}"/>
            </c:extLst>
          </c:dLbls>
          <c:cat>
            <c:strLit>
              <c:ptCount val="4"/>
              <c:pt idx="0">
                <c:v>Financial </c:v>
              </c:pt>
              <c:pt idx="1">
                <c:v>Mental</c:v>
              </c:pt>
              <c:pt idx="2">
                <c:v>Physical</c:v>
              </c:pt>
              <c:pt idx="3">
                <c:v>Workplace</c:v>
              </c:pt>
            </c:strLit>
          </c:cat>
          <c:val>
            <c:numLit>
              <c:formatCode>General</c:formatCode>
              <c:ptCount val="4"/>
              <c:pt idx="0">
                <c:v>1</c:v>
              </c:pt>
              <c:pt idx="1">
                <c:v>22</c:v>
              </c:pt>
              <c:pt idx="2">
                <c:v>7</c:v>
              </c:pt>
              <c:pt idx="3">
                <c:v>7</c:v>
              </c:pt>
            </c:numLit>
          </c:val>
          <c:extLst>
            <c:ext xmlns:c16="http://schemas.microsoft.com/office/drawing/2014/chart" uri="{C3380CC4-5D6E-409C-BE32-E72D297353CC}">
              <c16:uniqueId val="{00000008-1602-4390-801B-207D3ED8ABEF}"/>
            </c:ext>
          </c:extLst>
        </c:ser>
        <c:dLbls>
          <c:dLblPos val="outEnd"/>
          <c:showLegendKey val="0"/>
          <c:showVal val="1"/>
          <c:showCatName val="0"/>
          <c:showSerName val="0"/>
          <c:showPercent val="0"/>
          <c:showBubbleSize val="0"/>
          <c:showLeaderLines val="0"/>
        </c:dLbls>
        <c:firstSliceAng val="0"/>
      </c:pieChart>
      <c:spPr>
        <a:noFill/>
        <a:ln>
          <a:noFill/>
        </a:ln>
        <a:effectLst/>
      </c:spPr>
    </c:plotArea>
    <c:legend>
      <c:legendPos val="r"/>
      <c:layout>
        <c:manualLayout>
          <c:xMode val="edge"/>
          <c:yMode val="edge"/>
          <c:x val="0.75997050998231375"/>
          <c:y val="0.22987833973540628"/>
          <c:w val="0.23743368169626058"/>
          <c:h val="0.29437160417765157"/>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Poppins" panose="00000500000000000000" pitchFamily="2" charset="0"/>
              <a:ea typeface="+mn-ea"/>
              <a:cs typeface="Poppins" panose="00000500000000000000" pitchFamily="2"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Poppins" panose="00000500000000000000" pitchFamily="2" charset="0"/>
          <a:cs typeface="Poppins" panose="00000500000000000000" pitchFamily="2" charset="0"/>
        </a:defRPr>
      </a:pPr>
      <a:endParaRPr lang="en-US"/>
    </a:p>
  </c:txPr>
  <c:externalData r:id="rId3">
    <c:autoUpdate val="0"/>
  </c:externalData>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65864C4-EE23-4F16-AEBA-AFAA9DDC7636}" type="datetimeFigureOut">
              <a:rPr lang="en-US" smtClean="0"/>
              <a:t>11/3/2025</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9FFBA29-D9F1-4849-A13E-B8A75FA83890}" type="slidenum">
              <a:rPr lang="en-US" smtClean="0"/>
              <a:t>‹#›</a:t>
            </a:fld>
            <a:endParaRPr lang="en-US"/>
          </a:p>
        </p:txBody>
      </p:sp>
    </p:spTree>
    <p:extLst>
      <p:ext uri="{BB962C8B-B14F-4D97-AF65-F5344CB8AC3E}">
        <p14:creationId xmlns:p14="http://schemas.microsoft.com/office/powerpoint/2010/main" val="1916725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9FFBA29-D9F1-4849-A13E-B8A75FA83890}" type="slidenum">
              <a:rPr lang="en-US" smtClean="0"/>
              <a:t>1</a:t>
            </a:fld>
            <a:endParaRPr lang="en-US"/>
          </a:p>
        </p:txBody>
      </p:sp>
    </p:spTree>
    <p:extLst>
      <p:ext uri="{BB962C8B-B14F-4D97-AF65-F5344CB8AC3E}">
        <p14:creationId xmlns:p14="http://schemas.microsoft.com/office/powerpoint/2010/main" val="9288652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0E7643-5F17-B2A1-E5DA-9FB9A8A2B9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8DF8781-B068-0694-DD55-C73B31C562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B274F3-CD79-F333-3B76-385FF4B4D159}"/>
              </a:ext>
            </a:extLst>
          </p:cNvPr>
          <p:cNvSpPr>
            <a:spLocks noGrp="1"/>
          </p:cNvSpPr>
          <p:nvPr>
            <p:ph type="body" idx="1"/>
          </p:nvPr>
        </p:nvSpPr>
        <p:spPr/>
        <p:txBody>
          <a:bodyPr/>
          <a:lstStyle/>
          <a:p>
            <a:r>
              <a:rPr lang="en-US" dirty="0"/>
              <a:t>Goal: this is how we will use the rest of the budget for October 2025 – March 2026</a:t>
            </a:r>
          </a:p>
          <a:p>
            <a:endParaRPr lang="en-US" dirty="0"/>
          </a:p>
          <a:p>
            <a:r>
              <a:rPr lang="en-US" b="1" dirty="0"/>
              <a:t>Wellness Program Tracking and Governance </a:t>
            </a:r>
          </a:p>
          <a:p>
            <a:pPr marL="174708" indent="-174708">
              <a:buFont typeface="Arial" panose="020B0604020202020204" pitchFamily="34" charset="0"/>
              <a:buChar char="•"/>
            </a:pPr>
            <a:r>
              <a:rPr lang="en-US" dirty="0"/>
              <a:t>Establish clear budget and initiative tracking processes that the coordinator will be trained to follow </a:t>
            </a:r>
          </a:p>
          <a:p>
            <a:pPr marL="174708" indent="-174708">
              <a:buFont typeface="Arial" panose="020B0604020202020204" pitchFamily="34" charset="0"/>
              <a:buChar char="•"/>
            </a:pPr>
            <a:r>
              <a:rPr lang="en-US" dirty="0"/>
              <a:t>Support development of quarterly updates and annual board reports </a:t>
            </a:r>
          </a:p>
          <a:p>
            <a:pPr marL="174708" indent="-174708">
              <a:buFont typeface="Arial" panose="020B0604020202020204" pitchFamily="34" charset="0"/>
              <a:buChar char="•"/>
            </a:pPr>
            <a:r>
              <a:rPr lang="en-US" dirty="0"/>
              <a:t>Review and updated the Wellness Grant process to align with Wellness Program mission, vision and dimensions of health, help launch it in Q1-2026 and attach new governance/tracking parameters </a:t>
            </a:r>
          </a:p>
          <a:p>
            <a:endParaRPr lang="en-US" dirty="0"/>
          </a:p>
          <a:p>
            <a:r>
              <a:rPr lang="en-US" b="1" dirty="0"/>
              <a:t>Wellness Committee and Champions </a:t>
            </a:r>
          </a:p>
          <a:p>
            <a:pPr marL="174708" indent="-174708">
              <a:buFont typeface="Arial" panose="020B0604020202020204" pitchFamily="34" charset="0"/>
              <a:buChar char="•"/>
            </a:pPr>
            <a:r>
              <a:rPr lang="en-US" dirty="0"/>
              <a:t>Review and update Terms of Reference documents for both groups to ensure all members are clear on roles and the Wellness Program is getting maximum reach to all municipalities </a:t>
            </a:r>
          </a:p>
          <a:p>
            <a:pPr marL="174708" indent="-174708">
              <a:buFont typeface="Arial" panose="020B0604020202020204" pitchFamily="34" charset="0"/>
              <a:buChar char="•"/>
            </a:pPr>
            <a:r>
              <a:rPr lang="en-US" dirty="0"/>
              <a:t>Refresh meeting agendas and establish proper of cadence of meetings. HUB to lead meetings with goal of passing off to the coordinator </a:t>
            </a:r>
          </a:p>
          <a:p>
            <a:endParaRPr lang="en-US" dirty="0"/>
          </a:p>
          <a:p>
            <a:r>
              <a:rPr lang="en-US" b="1" dirty="0"/>
              <a:t>Wellness Website </a:t>
            </a:r>
          </a:p>
          <a:p>
            <a:pPr marL="174708" indent="-174708">
              <a:buFont typeface="Arial" panose="020B0604020202020204" pitchFamily="34" charset="0"/>
              <a:buChar char="•"/>
            </a:pPr>
            <a:r>
              <a:rPr lang="en-US" dirty="0"/>
              <a:t>Update existing website to house all Wellness Program supports and allow for promotion of current initiatives, currently outdated and requires a refresh with new content </a:t>
            </a:r>
          </a:p>
          <a:p>
            <a:endParaRPr lang="en-US" dirty="0"/>
          </a:p>
          <a:p>
            <a:r>
              <a:rPr lang="en-US" b="1" dirty="0"/>
              <a:t>Miscellaneous Support </a:t>
            </a:r>
          </a:p>
          <a:p>
            <a:pPr marL="174708" indent="-174708">
              <a:buFont typeface="Arial" panose="020B0604020202020204" pitchFamily="34" charset="0"/>
              <a:buChar char="•"/>
            </a:pPr>
            <a:r>
              <a:rPr lang="en-US" dirty="0"/>
              <a:t>Project planning and management, board meeting preparation, monthly meetings, mentorship and training for the new wellness coordinator hire re: how to execute the current program (governance, process, execution)</a:t>
            </a:r>
          </a:p>
          <a:p>
            <a:endParaRPr lang="en-US" dirty="0"/>
          </a:p>
        </p:txBody>
      </p:sp>
      <p:sp>
        <p:nvSpPr>
          <p:cNvPr id="4" name="Slide Number Placeholder 3">
            <a:extLst>
              <a:ext uri="{FF2B5EF4-FFF2-40B4-BE49-F238E27FC236}">
                <a16:creationId xmlns:a16="http://schemas.microsoft.com/office/drawing/2014/main" id="{DA716E57-862F-F70E-D0DA-63E5AE18D6BE}"/>
              </a:ext>
            </a:extLst>
          </p:cNvPr>
          <p:cNvSpPr>
            <a:spLocks noGrp="1"/>
          </p:cNvSpPr>
          <p:nvPr>
            <p:ph type="sldNum" sz="quarter" idx="5"/>
          </p:nvPr>
        </p:nvSpPr>
        <p:spPr/>
        <p:txBody>
          <a:bodyPr/>
          <a:lstStyle/>
          <a:p>
            <a:fld id="{49FFBA29-D9F1-4849-A13E-B8A75FA83890}" type="slidenum">
              <a:rPr lang="en-US" smtClean="0"/>
              <a:t>11</a:t>
            </a:fld>
            <a:endParaRPr lang="en-US"/>
          </a:p>
        </p:txBody>
      </p:sp>
    </p:spTree>
    <p:extLst>
      <p:ext uri="{BB962C8B-B14F-4D97-AF65-F5344CB8AC3E}">
        <p14:creationId xmlns:p14="http://schemas.microsoft.com/office/powerpoint/2010/main" val="1197417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48B333-745D-4C34-683D-2CE4564D94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B5FD1F3-686A-F391-886D-C67E19AE4FF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4DF91D-2DA2-74D0-8516-F906B7C88D24}"/>
              </a:ext>
            </a:extLst>
          </p:cNvPr>
          <p:cNvSpPr>
            <a:spLocks noGrp="1"/>
          </p:cNvSpPr>
          <p:nvPr>
            <p:ph type="body" idx="1"/>
          </p:nvPr>
        </p:nvSpPr>
        <p:spPr/>
        <p:txBody>
          <a:bodyPr/>
          <a:lstStyle/>
          <a:p>
            <a:r>
              <a:rPr lang="en-US" dirty="0"/>
              <a:t>Goal: this is how we will use the rest of the budget for October 2025 – March 2026</a:t>
            </a:r>
          </a:p>
          <a:p>
            <a:endParaRPr lang="en-US" dirty="0"/>
          </a:p>
          <a:p>
            <a:pPr marL="291179" indent="-291179" defTabSz="931774">
              <a:buFont typeface="Arial" panose="020B0604020202020204" pitchFamily="34" charset="0"/>
              <a:buChar char="•"/>
              <a:defRPr/>
            </a:pPr>
            <a:r>
              <a:rPr lang="en-US" sz="1400" b="1" dirty="0">
                <a:solidFill>
                  <a:srgbClr val="000000"/>
                </a:solidFill>
                <a:latin typeface="Poppins" panose="00000500000000000000" pitchFamily="2" charset="0"/>
                <a:cs typeface="Poppins" panose="00000500000000000000" pitchFamily="2" charset="0"/>
              </a:rPr>
              <a:t>Data Analytics (Benefits, EFAP, absence data, surveys, etc.)</a:t>
            </a:r>
          </a:p>
          <a:p>
            <a:pPr marL="757066" lvl="1" indent="-291179" defTabSz="931774">
              <a:buFont typeface="Arial" panose="020B0604020202020204" pitchFamily="34" charset="0"/>
              <a:buChar char="•"/>
              <a:defRPr/>
            </a:pPr>
            <a:r>
              <a:rPr lang="en-US" dirty="0">
                <a:solidFill>
                  <a:srgbClr val="000000"/>
                </a:solidFill>
                <a:latin typeface="Poppins" panose="00000500000000000000" pitchFamily="2" charset="0"/>
                <a:cs typeface="Poppins" panose="00000500000000000000" pitchFamily="2" charset="0"/>
              </a:rPr>
              <a:t>Last review completed in 2021</a:t>
            </a:r>
          </a:p>
          <a:p>
            <a:pPr marL="757066" lvl="1" indent="-291179" defTabSz="931774">
              <a:buFont typeface="Arial" panose="020B0604020202020204" pitchFamily="34" charset="0"/>
              <a:buChar char="•"/>
              <a:defRPr/>
            </a:pPr>
            <a:r>
              <a:rPr lang="en-US" dirty="0">
                <a:solidFill>
                  <a:srgbClr val="000000"/>
                </a:solidFill>
                <a:latin typeface="Poppins" panose="00000500000000000000" pitchFamily="2" charset="0"/>
                <a:cs typeface="Poppins" panose="00000500000000000000" pitchFamily="2" charset="0"/>
              </a:rPr>
              <a:t>Shows health insights from a wellness perspective to drive initiatives that relate to employee experience </a:t>
            </a:r>
          </a:p>
          <a:p>
            <a:pPr marL="757066" lvl="1" indent="-291179" defTabSz="931774">
              <a:buFont typeface="Arial" panose="020B0604020202020204" pitchFamily="34" charset="0"/>
              <a:buChar char="•"/>
              <a:defRPr/>
            </a:pPr>
            <a:r>
              <a:rPr lang="en-US" dirty="0">
                <a:solidFill>
                  <a:srgbClr val="000000"/>
                </a:solidFill>
                <a:latin typeface="Poppins" panose="00000500000000000000" pitchFamily="2" charset="0"/>
                <a:cs typeface="Poppins" panose="00000500000000000000" pitchFamily="2" charset="0"/>
              </a:rPr>
              <a:t>Allows for promotion of underutilized services</a:t>
            </a:r>
          </a:p>
          <a:p>
            <a:pPr marL="291179" indent="-291179" defTabSz="931774">
              <a:buFont typeface="Arial" panose="020B0604020202020204" pitchFamily="34" charset="0"/>
              <a:buChar char="•"/>
              <a:defRPr/>
            </a:pPr>
            <a:endParaRPr lang="en-US" sz="800" dirty="0">
              <a:solidFill>
                <a:srgbClr val="000000"/>
              </a:solidFill>
              <a:latin typeface="Poppins" panose="00000500000000000000" pitchFamily="2" charset="0"/>
              <a:cs typeface="Poppins" panose="00000500000000000000" pitchFamily="2" charset="0"/>
            </a:endParaRPr>
          </a:p>
          <a:p>
            <a:pPr marL="291179" indent="-291179" defTabSz="931774">
              <a:buFont typeface="Arial" panose="020B0604020202020204" pitchFamily="34" charset="0"/>
              <a:buChar char="•"/>
              <a:defRPr/>
            </a:pPr>
            <a:r>
              <a:rPr lang="en-US" sz="1400" b="1" dirty="0">
                <a:solidFill>
                  <a:srgbClr val="000000"/>
                </a:solidFill>
                <a:latin typeface="Poppins" panose="00000500000000000000" pitchFamily="2" charset="0"/>
                <a:cs typeface="Poppins" panose="00000500000000000000" pitchFamily="2" charset="0"/>
              </a:rPr>
              <a:t>Evolving the Wellness Strategy </a:t>
            </a:r>
          </a:p>
          <a:p>
            <a:pPr marL="757066" lvl="1" indent="-291179" defTabSz="931774">
              <a:buFont typeface="Arial" panose="020B0604020202020204" pitchFamily="34" charset="0"/>
              <a:buChar char="•"/>
              <a:defRPr/>
            </a:pPr>
            <a:r>
              <a:rPr lang="en-US" dirty="0">
                <a:solidFill>
                  <a:srgbClr val="000000"/>
                </a:solidFill>
                <a:latin typeface="Poppins" panose="00000500000000000000" pitchFamily="2" charset="0"/>
                <a:cs typeface="Poppins" panose="00000500000000000000" pitchFamily="2" charset="0"/>
              </a:rPr>
              <a:t>Refine the Wellness Strategy based on Data Analytics findings and annual program reporting - ensure it is still aligning to the mission, vision and dimensions of health </a:t>
            </a:r>
          </a:p>
          <a:p>
            <a:pPr marL="757066" lvl="1" indent="-291179" defTabSz="931774">
              <a:buFont typeface="Arial" panose="020B0604020202020204" pitchFamily="34" charset="0"/>
              <a:buChar char="•"/>
              <a:defRPr/>
            </a:pPr>
            <a:r>
              <a:rPr lang="en-US" dirty="0">
                <a:solidFill>
                  <a:srgbClr val="000000"/>
                </a:solidFill>
                <a:latin typeface="Poppins" panose="00000500000000000000" pitchFamily="2" charset="0"/>
                <a:cs typeface="Poppins" panose="00000500000000000000" pitchFamily="2" charset="0"/>
              </a:rPr>
              <a:t>Employee Feedback Survey– understand what is working and understand gaps/barriers</a:t>
            </a:r>
          </a:p>
          <a:p>
            <a:pPr marL="757066" lvl="1" indent="-291179" defTabSz="931774">
              <a:buFont typeface="Arial" panose="020B0604020202020204" pitchFamily="34" charset="0"/>
              <a:buChar char="•"/>
              <a:defRPr/>
            </a:pPr>
            <a:r>
              <a:rPr lang="en-US" dirty="0">
                <a:solidFill>
                  <a:srgbClr val="000000"/>
                </a:solidFill>
                <a:latin typeface="Poppins" panose="00000500000000000000" pitchFamily="2" charset="0"/>
                <a:cs typeface="Poppins" panose="00000500000000000000" pitchFamily="2" charset="0"/>
              </a:rPr>
              <a:t>Define success measures and revisit metrics you wish to monitor year over year (KPI’s)</a:t>
            </a:r>
          </a:p>
          <a:p>
            <a:pPr marL="757066" lvl="1" indent="-291179" defTabSz="931774">
              <a:buFont typeface="Arial" panose="020B0604020202020204" pitchFamily="34" charset="0"/>
              <a:buChar char="•"/>
              <a:defRPr/>
            </a:pPr>
            <a:r>
              <a:rPr lang="en-US" dirty="0">
                <a:solidFill>
                  <a:srgbClr val="000000"/>
                </a:solidFill>
                <a:latin typeface="Poppins" panose="00000500000000000000" pitchFamily="2" charset="0"/>
                <a:cs typeface="Poppins" panose="00000500000000000000" pitchFamily="2" charset="0"/>
              </a:rPr>
              <a:t>Develop Rules of Engagement Document to ensure all key contributors understands their roles and how the program operates, includes rationale and linked to the Strategy </a:t>
            </a:r>
          </a:p>
          <a:p>
            <a:pPr marL="757066" lvl="1" indent="-291179" defTabSz="931774">
              <a:buFont typeface="Arial" panose="020B0604020202020204" pitchFamily="34" charset="0"/>
              <a:buChar char="•"/>
              <a:defRPr/>
            </a:pPr>
            <a:r>
              <a:rPr lang="en-US" dirty="0">
                <a:solidFill>
                  <a:srgbClr val="000000"/>
                </a:solidFill>
                <a:latin typeface="Poppins" panose="00000500000000000000" pitchFamily="2" charset="0"/>
                <a:cs typeface="Poppins" panose="00000500000000000000" pitchFamily="2" charset="0"/>
              </a:rPr>
              <a:t>Branding will be re-evaluated to ensure consistency moving forward</a:t>
            </a:r>
          </a:p>
          <a:p>
            <a:pPr marL="291179" indent="-291179" defTabSz="931774">
              <a:buFont typeface="Arial" panose="020B0604020202020204" pitchFamily="34" charset="0"/>
              <a:buChar char="•"/>
              <a:defRPr/>
            </a:pPr>
            <a:endParaRPr lang="en-US" sz="800" dirty="0">
              <a:solidFill>
                <a:srgbClr val="000000"/>
              </a:solidFill>
              <a:latin typeface="Poppins" panose="00000500000000000000" pitchFamily="2" charset="0"/>
              <a:cs typeface="Poppins" panose="00000500000000000000" pitchFamily="2" charset="0"/>
            </a:endParaRPr>
          </a:p>
          <a:p>
            <a:pPr marL="291179" indent="-291179" defTabSz="931774">
              <a:buFont typeface="Arial" panose="020B0604020202020204" pitchFamily="34" charset="0"/>
              <a:buChar char="•"/>
              <a:defRPr/>
            </a:pPr>
            <a:r>
              <a:rPr lang="en-US" sz="1400" b="1" dirty="0">
                <a:solidFill>
                  <a:srgbClr val="000000"/>
                </a:solidFill>
                <a:latin typeface="Poppins" panose="00000500000000000000" pitchFamily="2" charset="0"/>
                <a:cs typeface="Poppins" panose="00000500000000000000" pitchFamily="2" charset="0"/>
              </a:rPr>
              <a:t>Wellness Calendar </a:t>
            </a:r>
          </a:p>
          <a:p>
            <a:pPr marL="757066" lvl="1" indent="-291179" defTabSz="931774">
              <a:buFont typeface="Arial" panose="020B0604020202020204" pitchFamily="34" charset="0"/>
              <a:buChar char="•"/>
              <a:defRPr/>
            </a:pPr>
            <a:r>
              <a:rPr lang="en-US" dirty="0">
                <a:solidFill>
                  <a:srgbClr val="000000"/>
                </a:solidFill>
                <a:latin typeface="Poppins" panose="00000500000000000000" pitchFamily="2" charset="0"/>
                <a:cs typeface="Poppins" panose="00000500000000000000" pitchFamily="2" charset="0"/>
              </a:rPr>
              <a:t>Build a strategic calendar that aligns with Data Analytics and equally distributes resources between Dimensions of Health </a:t>
            </a:r>
          </a:p>
          <a:p>
            <a:pPr marL="757066" lvl="1" indent="-291179" defTabSz="931774">
              <a:buFont typeface="Arial" panose="020B0604020202020204" pitchFamily="34" charset="0"/>
              <a:buChar char="•"/>
              <a:defRPr/>
            </a:pPr>
            <a:r>
              <a:rPr lang="en-US" dirty="0">
                <a:solidFill>
                  <a:srgbClr val="000000"/>
                </a:solidFill>
                <a:latin typeface="Poppins" panose="00000500000000000000" pitchFamily="2" charset="0"/>
                <a:cs typeface="Poppins" panose="00000500000000000000" pitchFamily="2" charset="0"/>
              </a:rPr>
              <a:t>Will include all communications (Wellness Connection Newsletters, Monday Memos, Webinars, Promotion of Events, Challenges, etc.)  </a:t>
            </a:r>
          </a:p>
          <a:p>
            <a:pPr marL="757066" lvl="1" indent="-291179" defTabSz="931774">
              <a:buFont typeface="Arial" panose="020B0604020202020204" pitchFamily="34" charset="0"/>
              <a:buChar char="•"/>
              <a:defRPr/>
            </a:pPr>
            <a:r>
              <a:rPr lang="en-US" dirty="0">
                <a:solidFill>
                  <a:srgbClr val="000000"/>
                </a:solidFill>
                <a:latin typeface="Poppins" panose="00000500000000000000" pitchFamily="2" charset="0"/>
                <a:cs typeface="Poppins" panose="00000500000000000000" pitchFamily="2" charset="0"/>
              </a:rPr>
              <a:t>New suggested initiatives, toolkits, trainings, or tools may be suggested that will be communicated to the board that aligns with the evolved Wellness Strategy </a:t>
            </a:r>
            <a:endParaRPr lang="en-US" sz="1400" dirty="0">
              <a:solidFill>
                <a:srgbClr val="000000"/>
              </a:solidFill>
              <a:latin typeface="Poppins" panose="00000500000000000000" pitchFamily="2" charset="0"/>
              <a:cs typeface="Poppins" panose="00000500000000000000" pitchFamily="2" charset="0"/>
            </a:endParaRPr>
          </a:p>
          <a:p>
            <a:endParaRPr lang="en-US" dirty="0"/>
          </a:p>
          <a:p>
            <a:endParaRPr lang="en-US" dirty="0"/>
          </a:p>
        </p:txBody>
      </p:sp>
      <p:sp>
        <p:nvSpPr>
          <p:cNvPr id="4" name="Slide Number Placeholder 3">
            <a:extLst>
              <a:ext uri="{FF2B5EF4-FFF2-40B4-BE49-F238E27FC236}">
                <a16:creationId xmlns:a16="http://schemas.microsoft.com/office/drawing/2014/main" id="{FE0593F7-BE2B-BB1F-532E-ECAB35A70332}"/>
              </a:ext>
            </a:extLst>
          </p:cNvPr>
          <p:cNvSpPr>
            <a:spLocks noGrp="1"/>
          </p:cNvSpPr>
          <p:nvPr>
            <p:ph type="sldNum" sz="quarter" idx="5"/>
          </p:nvPr>
        </p:nvSpPr>
        <p:spPr/>
        <p:txBody>
          <a:bodyPr/>
          <a:lstStyle/>
          <a:p>
            <a:fld id="{49FFBA29-D9F1-4849-A13E-B8A75FA83890}" type="slidenum">
              <a:rPr lang="en-US" smtClean="0"/>
              <a:t>12</a:t>
            </a:fld>
            <a:endParaRPr lang="en-US"/>
          </a:p>
        </p:txBody>
      </p:sp>
    </p:spTree>
    <p:extLst>
      <p:ext uri="{BB962C8B-B14F-4D97-AF65-F5344CB8AC3E}">
        <p14:creationId xmlns:p14="http://schemas.microsoft.com/office/powerpoint/2010/main" val="30088373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Goal: show that we have thought through what we are doing in every month – this is put together based on what we know now but the data analytics work will help guide the topics.</a:t>
            </a:r>
          </a:p>
          <a:p>
            <a:r>
              <a:rPr lang="en-US" dirty="0"/>
              <a:t>Note: Communication/Initiative subject to change based on Data Analytics and AMANS/NSFM priorities. Internal/community resources will be promoted in all communications</a:t>
            </a:r>
          </a:p>
          <a:p>
            <a:endParaRPr lang="en-US" dirty="0"/>
          </a:p>
        </p:txBody>
      </p:sp>
      <p:sp>
        <p:nvSpPr>
          <p:cNvPr id="4" name="Slide Number Placeholder 3"/>
          <p:cNvSpPr>
            <a:spLocks noGrp="1"/>
          </p:cNvSpPr>
          <p:nvPr>
            <p:ph type="sldNum" sz="quarter" idx="5"/>
          </p:nvPr>
        </p:nvSpPr>
        <p:spPr/>
        <p:txBody>
          <a:bodyPr/>
          <a:lstStyle/>
          <a:p>
            <a:fld id="{49FFBA29-D9F1-4849-A13E-B8A75FA83890}" type="slidenum">
              <a:rPr lang="en-US" smtClean="0"/>
              <a:t>13</a:t>
            </a:fld>
            <a:endParaRPr lang="en-US"/>
          </a:p>
        </p:txBody>
      </p:sp>
    </p:spTree>
    <p:extLst>
      <p:ext uri="{BB962C8B-B14F-4D97-AF65-F5344CB8AC3E}">
        <p14:creationId xmlns:p14="http://schemas.microsoft.com/office/powerpoint/2010/main" val="20139274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do you do this – Leadership support and training, policy templates, how to build a business case to get a budget, critical incidence training, train the trainer for The Working Mind, Program initiative tracking document, etc.</a:t>
            </a:r>
          </a:p>
        </p:txBody>
      </p:sp>
      <p:sp>
        <p:nvSpPr>
          <p:cNvPr id="4" name="Slide Number Placeholder 3"/>
          <p:cNvSpPr>
            <a:spLocks noGrp="1"/>
          </p:cNvSpPr>
          <p:nvPr>
            <p:ph type="sldNum" sz="quarter" idx="5"/>
          </p:nvPr>
        </p:nvSpPr>
        <p:spPr/>
        <p:txBody>
          <a:bodyPr/>
          <a:lstStyle/>
          <a:p>
            <a:fld id="{49FFBA29-D9F1-4849-A13E-B8A75FA83890}" type="slidenum">
              <a:rPr lang="en-US" smtClean="0"/>
              <a:t>17</a:t>
            </a:fld>
            <a:endParaRPr lang="en-US"/>
          </a:p>
        </p:txBody>
      </p:sp>
    </p:spTree>
    <p:extLst>
      <p:ext uri="{BB962C8B-B14F-4D97-AF65-F5344CB8AC3E}">
        <p14:creationId xmlns:p14="http://schemas.microsoft.com/office/powerpoint/2010/main" val="2059535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0FAB7C-0EC0-25F1-0B9B-11FC547FF9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DF95ED-8659-691C-B803-19D09CA682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706083-4807-EF1D-A720-70817EDD2B47}"/>
              </a:ext>
            </a:extLst>
          </p:cNvPr>
          <p:cNvSpPr>
            <a:spLocks noGrp="1"/>
          </p:cNvSpPr>
          <p:nvPr>
            <p:ph type="body" idx="1"/>
          </p:nvPr>
        </p:nvSpPr>
        <p:spPr/>
        <p:txBody>
          <a:bodyPr/>
          <a:lstStyle/>
          <a:p>
            <a:pPr defTabSz="931774">
              <a:defRPr/>
            </a:pPr>
            <a:r>
              <a:rPr lang="en-US" dirty="0"/>
              <a:t>Goal: refresher on the program. </a:t>
            </a:r>
          </a:p>
          <a:p>
            <a:pPr defTabSz="931774">
              <a:defRPr/>
            </a:pPr>
            <a:endParaRPr lang="en-US" dirty="0"/>
          </a:p>
          <a:p>
            <a:pPr defTabSz="931774">
              <a:defRPr/>
            </a:pPr>
            <a:r>
              <a:rPr lang="en-US" dirty="0"/>
              <a:t>Notes: </a:t>
            </a:r>
          </a:p>
          <a:p>
            <a:pPr defTabSz="931774">
              <a:defRPr/>
            </a:pPr>
            <a:endParaRPr lang="en-US" dirty="0"/>
          </a:p>
          <a:p>
            <a:pPr defTabSz="931774">
              <a:defRPr/>
            </a:pPr>
            <a:r>
              <a:rPr lang="en-US" dirty="0"/>
              <a:t>The program continues to </a:t>
            </a:r>
            <a:r>
              <a:rPr lang="en-US" dirty="0">
                <a:latin typeface="Calibri" panose="020F0502020204030204" pitchFamily="34" charset="0"/>
                <a:ea typeface="Times New Roman" panose="02020603050405020304" pitchFamily="18" charset="0"/>
              </a:rPr>
              <a:t>support employee well-being through the initiatives and resources, and it delivers.</a:t>
            </a:r>
          </a:p>
          <a:p>
            <a:pPr defTabSz="931774">
              <a:defRPr/>
            </a:pPr>
            <a:endParaRPr lang="en-US" dirty="0"/>
          </a:p>
          <a:p>
            <a:r>
              <a:rPr lang="en-US" dirty="0"/>
              <a:t>With the vision of a healthy workplace environment with engaged employees and elected officials and we are committed to supporting and working with Municipalities, the program strives to ensure employees and elected officials have the resources available to help them thrive in their wellness journeys and achieve their personal health goals. </a:t>
            </a:r>
          </a:p>
          <a:p>
            <a:endParaRPr lang="en-US" dirty="0"/>
          </a:p>
          <a:p>
            <a:r>
              <a:rPr lang="en-US" dirty="0"/>
              <a:t>As part of the program’s branded logo, you’ll see the 5 dimensions of health the program focuses it’s events and resources around: physical, mental, workplace, financial and social.</a:t>
            </a:r>
          </a:p>
        </p:txBody>
      </p:sp>
      <p:sp>
        <p:nvSpPr>
          <p:cNvPr id="4" name="Slide Number Placeholder 3">
            <a:extLst>
              <a:ext uri="{FF2B5EF4-FFF2-40B4-BE49-F238E27FC236}">
                <a16:creationId xmlns:a16="http://schemas.microsoft.com/office/drawing/2014/main" id="{DAC09B7A-AEC5-0A2F-924A-4B484C1588DE}"/>
              </a:ext>
            </a:extLst>
          </p:cNvPr>
          <p:cNvSpPr>
            <a:spLocks noGrp="1"/>
          </p:cNvSpPr>
          <p:nvPr>
            <p:ph type="sldNum" sz="quarter" idx="5"/>
          </p:nvPr>
        </p:nvSpPr>
        <p:spPr/>
        <p:txBody>
          <a:bodyPr/>
          <a:lstStyle/>
          <a:p>
            <a:fld id="{FD2FDF57-C199-44A3-A63A-A65910119FB8}" type="slidenum">
              <a:rPr lang="en-US" smtClean="0"/>
              <a:t>2</a:t>
            </a:fld>
            <a:endParaRPr lang="en-US"/>
          </a:p>
        </p:txBody>
      </p:sp>
    </p:spTree>
    <p:extLst>
      <p:ext uri="{BB962C8B-B14F-4D97-AF65-F5344CB8AC3E}">
        <p14:creationId xmlns:p14="http://schemas.microsoft.com/office/powerpoint/2010/main" val="4291764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Goal: Share the people that make the wellness program successful </a:t>
            </a:r>
          </a:p>
          <a:p>
            <a:r>
              <a:rPr lang="en-US" dirty="0"/>
              <a:t>Support Internal Wellness Team with evolving and executing the Municipal Wellness Program</a:t>
            </a:r>
          </a:p>
          <a:p>
            <a:endParaRPr lang="en-US" dirty="0"/>
          </a:p>
        </p:txBody>
      </p:sp>
      <p:sp>
        <p:nvSpPr>
          <p:cNvPr id="4" name="Slide Number Placeholder 3"/>
          <p:cNvSpPr>
            <a:spLocks noGrp="1"/>
          </p:cNvSpPr>
          <p:nvPr>
            <p:ph type="sldNum" sz="quarter" idx="5"/>
          </p:nvPr>
        </p:nvSpPr>
        <p:spPr/>
        <p:txBody>
          <a:bodyPr/>
          <a:lstStyle/>
          <a:p>
            <a:fld id="{49FFBA29-D9F1-4849-A13E-B8A75FA83890}" type="slidenum">
              <a:rPr lang="en-US" smtClean="0"/>
              <a:t>3</a:t>
            </a:fld>
            <a:endParaRPr lang="en-US"/>
          </a:p>
        </p:txBody>
      </p:sp>
    </p:spTree>
    <p:extLst>
      <p:ext uri="{BB962C8B-B14F-4D97-AF65-F5344CB8AC3E}">
        <p14:creationId xmlns:p14="http://schemas.microsoft.com/office/powerpoint/2010/main" val="4069909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Goal: deeper dive in this year before going in the budget </a:t>
            </a:r>
          </a:p>
          <a:p>
            <a:endParaRPr lang="en-US" dirty="0"/>
          </a:p>
          <a:p>
            <a:r>
              <a:rPr lang="en-US" dirty="0"/>
              <a:t>Notes </a:t>
            </a:r>
          </a:p>
          <a:p>
            <a:r>
              <a:rPr lang="en-US" dirty="0"/>
              <a:t>Active April: Participants completed 5 of 31 daily activities, describe them, and submit a photo (extra entry to draw). </a:t>
            </a:r>
          </a:p>
          <a:p>
            <a:r>
              <a:rPr lang="en-US" dirty="0"/>
              <a:t>Heart Health: Participants completed activities focused on physical activity, nutrition and self care. </a:t>
            </a:r>
          </a:p>
          <a:p>
            <a:r>
              <a:rPr lang="en-US" dirty="0"/>
              <a:t>Unmasking </a:t>
            </a:r>
            <a:r>
              <a:rPr lang="en-US" dirty="0" err="1"/>
              <a:t>Mens</a:t>
            </a:r>
            <a:r>
              <a:rPr lang="en-US" dirty="0"/>
              <a:t> Mental Health: Attachments sent to everyone and encouraged to post </a:t>
            </a:r>
          </a:p>
          <a:p>
            <a:r>
              <a:rPr lang="en-US" dirty="0"/>
              <a:t>Healthy Selfie Challenge: Participants uploaded photos through </a:t>
            </a:r>
            <a:r>
              <a:rPr lang="en-US" dirty="0" err="1"/>
              <a:t>padlet</a:t>
            </a:r>
            <a:r>
              <a:rPr lang="en-US" dirty="0"/>
              <a:t> or emailed showing how they prioritize wellness at work or home. </a:t>
            </a:r>
          </a:p>
        </p:txBody>
      </p:sp>
      <p:sp>
        <p:nvSpPr>
          <p:cNvPr id="4" name="Slide Number Placeholder 3"/>
          <p:cNvSpPr>
            <a:spLocks noGrp="1"/>
          </p:cNvSpPr>
          <p:nvPr>
            <p:ph type="sldNum" sz="quarter" idx="5"/>
          </p:nvPr>
        </p:nvSpPr>
        <p:spPr/>
        <p:txBody>
          <a:bodyPr/>
          <a:lstStyle/>
          <a:p>
            <a:fld id="{49FFBA29-D9F1-4849-A13E-B8A75FA83890}" type="slidenum">
              <a:rPr lang="en-US" smtClean="0"/>
              <a:t>4</a:t>
            </a:fld>
            <a:endParaRPr lang="en-US"/>
          </a:p>
        </p:txBody>
      </p:sp>
    </p:spTree>
    <p:extLst>
      <p:ext uri="{BB962C8B-B14F-4D97-AF65-F5344CB8AC3E}">
        <p14:creationId xmlns:p14="http://schemas.microsoft.com/office/powerpoint/2010/main" val="4741463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Goal: Set the stage, say this is the budget you are working off . This is what David/Victoria sent on Oct 30. </a:t>
            </a:r>
          </a:p>
        </p:txBody>
      </p:sp>
      <p:sp>
        <p:nvSpPr>
          <p:cNvPr id="4" name="Slide Number Placeholder 3"/>
          <p:cNvSpPr>
            <a:spLocks noGrp="1"/>
          </p:cNvSpPr>
          <p:nvPr>
            <p:ph type="sldNum" sz="quarter" idx="5"/>
          </p:nvPr>
        </p:nvSpPr>
        <p:spPr/>
        <p:txBody>
          <a:bodyPr/>
          <a:lstStyle/>
          <a:p>
            <a:fld id="{49FFBA29-D9F1-4849-A13E-B8A75FA83890}" type="slidenum">
              <a:rPr lang="en-US" smtClean="0"/>
              <a:t>6</a:t>
            </a:fld>
            <a:endParaRPr lang="en-US"/>
          </a:p>
        </p:txBody>
      </p:sp>
    </p:spTree>
    <p:extLst>
      <p:ext uri="{BB962C8B-B14F-4D97-AF65-F5344CB8AC3E}">
        <p14:creationId xmlns:p14="http://schemas.microsoft.com/office/powerpoint/2010/main" val="31032860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CE21D1-853B-AC04-243F-F34580B8FF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C5EDC3-87A9-DEA2-4FD9-6019D095666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6E9530E-5258-3EE0-2DCC-3AD35B0112DF}"/>
              </a:ext>
            </a:extLst>
          </p:cNvPr>
          <p:cNvSpPr>
            <a:spLocks noGrp="1"/>
          </p:cNvSpPr>
          <p:nvPr>
            <p:ph type="body" idx="1"/>
          </p:nvPr>
        </p:nvSpPr>
        <p:spPr/>
        <p:txBody>
          <a:bodyPr/>
          <a:lstStyle/>
          <a:p>
            <a:r>
              <a:rPr lang="en-US" dirty="0"/>
              <a:t>NSFM has not paid year end bill</a:t>
            </a:r>
          </a:p>
          <a:p>
            <a:r>
              <a:rPr lang="en-US" dirty="0" err="1"/>
              <a:t>Medavie</a:t>
            </a:r>
            <a:r>
              <a:rPr lang="en-US" dirty="0"/>
              <a:t> needs approval to release</a:t>
            </a:r>
          </a:p>
          <a:p>
            <a:r>
              <a:rPr lang="en-US" dirty="0"/>
              <a:t>Auditor letter requested – very expensive to do after the fact – Requested September 2025, audit was complete</a:t>
            </a:r>
          </a:p>
          <a:p>
            <a:r>
              <a:rPr lang="en-US" dirty="0"/>
              <a:t>Board passed a motion for more information – due diligence only (Juanita September 9</a:t>
            </a:r>
            <a:r>
              <a:rPr lang="en-US" baseline="30000" dirty="0"/>
              <a:t>th</a:t>
            </a:r>
            <a:r>
              <a:rPr lang="en-US" dirty="0"/>
              <a:t>)</a:t>
            </a:r>
          </a:p>
          <a:p>
            <a:r>
              <a:rPr lang="en-US" dirty="0"/>
              <a:t>Governance review – we can improve reporting required – perhaps involve Wellness Committee review</a:t>
            </a:r>
          </a:p>
          <a:p>
            <a:r>
              <a:rPr lang="en-US" dirty="0"/>
              <a:t>15 GL accounts, other than payroll – less than 100 expense entries</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7F234DB7-A37B-5120-97B8-94B44A9BB100}"/>
              </a:ext>
            </a:extLst>
          </p:cNvPr>
          <p:cNvSpPr>
            <a:spLocks noGrp="1"/>
          </p:cNvSpPr>
          <p:nvPr>
            <p:ph type="sldNum" sz="quarter" idx="5"/>
          </p:nvPr>
        </p:nvSpPr>
        <p:spPr/>
        <p:txBody>
          <a:bodyPr/>
          <a:lstStyle/>
          <a:p>
            <a:fld id="{49FFBA29-D9F1-4849-A13E-B8A75FA83890}" type="slidenum">
              <a:rPr lang="en-US" smtClean="0"/>
              <a:t>7</a:t>
            </a:fld>
            <a:endParaRPr lang="en-US"/>
          </a:p>
        </p:txBody>
      </p:sp>
    </p:spTree>
    <p:extLst>
      <p:ext uri="{BB962C8B-B14F-4D97-AF65-F5344CB8AC3E}">
        <p14:creationId xmlns:p14="http://schemas.microsoft.com/office/powerpoint/2010/main" val="4146490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7D6DD8-8C68-6526-16D2-9531CFFE29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2E888A-5FD3-E258-2A65-4B152D8CF8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C6E286-408B-8685-AB66-B8E3F8E6019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221860E-9931-1D2B-2F94-E41A9A70EAB0}"/>
              </a:ext>
            </a:extLst>
          </p:cNvPr>
          <p:cNvSpPr>
            <a:spLocks noGrp="1"/>
          </p:cNvSpPr>
          <p:nvPr>
            <p:ph type="sldNum" sz="quarter" idx="5"/>
          </p:nvPr>
        </p:nvSpPr>
        <p:spPr/>
        <p:txBody>
          <a:bodyPr/>
          <a:lstStyle/>
          <a:p>
            <a:fld id="{49FFBA29-D9F1-4849-A13E-B8A75FA83890}" type="slidenum">
              <a:rPr lang="en-US" smtClean="0"/>
              <a:t>8</a:t>
            </a:fld>
            <a:endParaRPr lang="en-US"/>
          </a:p>
        </p:txBody>
      </p:sp>
    </p:spTree>
    <p:extLst>
      <p:ext uri="{BB962C8B-B14F-4D97-AF65-F5344CB8AC3E}">
        <p14:creationId xmlns:p14="http://schemas.microsoft.com/office/powerpoint/2010/main" val="3180933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49FFBA29-D9F1-4849-A13E-B8A75FA83890}" type="slidenum">
              <a:rPr lang="en-US" smtClean="0"/>
              <a:t>9</a:t>
            </a:fld>
            <a:endParaRPr lang="en-US"/>
          </a:p>
        </p:txBody>
      </p:sp>
    </p:spTree>
    <p:extLst>
      <p:ext uri="{BB962C8B-B14F-4D97-AF65-F5344CB8AC3E}">
        <p14:creationId xmlns:p14="http://schemas.microsoft.com/office/powerpoint/2010/main" val="3411634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Or refine instead of simplify </a:t>
            </a:r>
          </a:p>
        </p:txBody>
      </p:sp>
      <p:sp>
        <p:nvSpPr>
          <p:cNvPr id="4" name="Slide Number Placeholder 3"/>
          <p:cNvSpPr>
            <a:spLocks noGrp="1"/>
          </p:cNvSpPr>
          <p:nvPr>
            <p:ph type="sldNum" sz="quarter" idx="5"/>
          </p:nvPr>
        </p:nvSpPr>
        <p:spPr/>
        <p:txBody>
          <a:bodyPr/>
          <a:lstStyle/>
          <a:p>
            <a:fld id="{49FFBA29-D9F1-4849-A13E-B8A75FA83890}" type="slidenum">
              <a:rPr lang="en-US" smtClean="0"/>
              <a:t>10</a:t>
            </a:fld>
            <a:endParaRPr lang="en-US"/>
          </a:p>
        </p:txBody>
      </p:sp>
    </p:spTree>
    <p:extLst>
      <p:ext uri="{BB962C8B-B14F-4D97-AF65-F5344CB8AC3E}">
        <p14:creationId xmlns:p14="http://schemas.microsoft.com/office/powerpoint/2010/main" val="19120300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ection Title Slide">
    <p:spTree>
      <p:nvGrpSpPr>
        <p:cNvPr id="1" name=""/>
        <p:cNvGrpSpPr/>
        <p:nvPr/>
      </p:nvGrpSpPr>
      <p:grpSpPr>
        <a:xfrm>
          <a:off x="0" y="0"/>
          <a:ext cx="0" cy="0"/>
          <a:chOff x="0" y="0"/>
          <a:chExt cx="0" cy="0"/>
        </a:xfrm>
      </p:grpSpPr>
      <p:pic>
        <p:nvPicPr>
          <p:cNvPr id="13" name="Picture 12" descr="A picture containing tableware, spoon&#10;&#10;Description automatically generated">
            <a:extLst>
              <a:ext uri="{FF2B5EF4-FFF2-40B4-BE49-F238E27FC236}">
                <a16:creationId xmlns:a16="http://schemas.microsoft.com/office/drawing/2014/main" id="{0191F491-CB6E-4742-AF37-7670FD2E509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6" name="Title 1">
            <a:extLst>
              <a:ext uri="{FF2B5EF4-FFF2-40B4-BE49-F238E27FC236}">
                <a16:creationId xmlns:a16="http://schemas.microsoft.com/office/drawing/2014/main" id="{7ED0F379-C3DB-4BF9-816C-8413418EB74D}"/>
              </a:ext>
            </a:extLst>
          </p:cNvPr>
          <p:cNvSpPr>
            <a:spLocks noGrp="1"/>
          </p:cNvSpPr>
          <p:nvPr>
            <p:ph type="ctrTitle" hasCustomPrompt="1"/>
          </p:nvPr>
        </p:nvSpPr>
        <p:spPr>
          <a:xfrm>
            <a:off x="498761" y="1271844"/>
            <a:ext cx="8587047" cy="1199022"/>
          </a:xfrm>
        </p:spPr>
        <p:txBody>
          <a:bodyPr lIns="0" rIns="0" anchor="b">
            <a:noAutofit/>
          </a:bodyPr>
          <a:lstStyle>
            <a:lvl1pPr algn="l">
              <a:defRPr sz="7000">
                <a:solidFill>
                  <a:schemeClr val="bg1"/>
                </a:solidFill>
              </a:defRPr>
            </a:lvl1pPr>
          </a:lstStyle>
          <a:p>
            <a:r>
              <a:rPr lang="en-US" dirty="0"/>
              <a:t>Click to add title</a:t>
            </a:r>
          </a:p>
        </p:txBody>
      </p:sp>
      <p:sp>
        <p:nvSpPr>
          <p:cNvPr id="20" name="Subtitle 2">
            <a:extLst>
              <a:ext uri="{FF2B5EF4-FFF2-40B4-BE49-F238E27FC236}">
                <a16:creationId xmlns:a16="http://schemas.microsoft.com/office/drawing/2014/main" id="{B43829A4-3F79-4693-B726-E769AAA742F1}"/>
              </a:ext>
            </a:extLst>
          </p:cNvPr>
          <p:cNvSpPr>
            <a:spLocks noGrp="1"/>
          </p:cNvSpPr>
          <p:nvPr>
            <p:ph type="subTitle" idx="1"/>
          </p:nvPr>
        </p:nvSpPr>
        <p:spPr>
          <a:xfrm>
            <a:off x="523698" y="2903758"/>
            <a:ext cx="6758249" cy="1655762"/>
          </a:xfrm>
        </p:spPr>
        <p:txBody>
          <a:bodyPr>
            <a:normAutofit/>
          </a:bodyPr>
          <a:lstStyle>
            <a:lvl1pPr marL="0" indent="0" algn="l">
              <a:buNone/>
              <a:defRPr sz="23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1" name="Date Placeholder 3">
            <a:extLst>
              <a:ext uri="{FF2B5EF4-FFF2-40B4-BE49-F238E27FC236}">
                <a16:creationId xmlns:a16="http://schemas.microsoft.com/office/drawing/2014/main" id="{B4CCC874-1F02-4D62-9D66-BF0B06C951DE}"/>
              </a:ext>
            </a:extLst>
          </p:cNvPr>
          <p:cNvSpPr txBox="1">
            <a:spLocks/>
          </p:cNvSpPr>
          <p:nvPr userDrawn="1"/>
        </p:nvSpPr>
        <p:spPr>
          <a:xfrm>
            <a:off x="365760" y="6563436"/>
            <a:ext cx="1854203" cy="281513"/>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91CD871-84D6-4942-8992-9BBC9F79B509}" type="datetimeFigureOut">
              <a:rPr lang="en-US" smtClean="0">
                <a:solidFill>
                  <a:schemeClr val="tx1"/>
                </a:solidFill>
              </a:rPr>
              <a:pPr/>
              <a:t>11/3/2025</a:t>
            </a:fld>
            <a:endParaRPr lang="en-US" dirty="0">
              <a:solidFill>
                <a:schemeClr val="tx1"/>
              </a:solidFill>
            </a:endParaRPr>
          </a:p>
        </p:txBody>
      </p:sp>
      <p:sp>
        <p:nvSpPr>
          <p:cNvPr id="22" name="Slide Number Placeholder 5">
            <a:extLst>
              <a:ext uri="{FF2B5EF4-FFF2-40B4-BE49-F238E27FC236}">
                <a16:creationId xmlns:a16="http://schemas.microsoft.com/office/drawing/2014/main" id="{29C686BE-22F8-4613-998D-6B8B84B0B145}"/>
              </a:ext>
            </a:extLst>
          </p:cNvPr>
          <p:cNvSpPr txBox="1">
            <a:spLocks/>
          </p:cNvSpPr>
          <p:nvPr userDrawn="1"/>
        </p:nvSpPr>
        <p:spPr>
          <a:xfrm>
            <a:off x="7799417" y="6563436"/>
            <a:ext cx="984019" cy="281513"/>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8F93F9F-251E-4206-B89D-5CA432C5327E}" type="slidenum">
              <a:rPr lang="en-US" smtClean="0">
                <a:solidFill>
                  <a:schemeClr val="tx1"/>
                </a:solidFill>
              </a:rPr>
              <a:pPr/>
              <a:t>‹#›</a:t>
            </a:fld>
            <a:endParaRPr lang="en-US" dirty="0">
              <a:solidFill>
                <a:schemeClr val="tx1"/>
              </a:solidFill>
            </a:endParaRPr>
          </a:p>
        </p:txBody>
      </p:sp>
    </p:spTree>
    <p:extLst>
      <p:ext uri="{BB962C8B-B14F-4D97-AF65-F5344CB8AC3E}">
        <p14:creationId xmlns:p14="http://schemas.microsoft.com/office/powerpoint/2010/main" val="2923713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solidFill>
                  <a:srgbClr val="6D6E70"/>
                </a:solidFill>
              </a:defRPr>
            </a:lvl1pPr>
          </a:lstStyle>
          <a:p>
            <a:r>
              <a:rPr lang="en-US" dirty="0"/>
              <a:t>Click to edit Master title style</a:t>
            </a:r>
          </a:p>
        </p:txBody>
      </p:sp>
      <p:sp>
        <p:nvSpPr>
          <p:cNvPr id="3" name="Content Placeholder 2"/>
          <p:cNvSpPr>
            <a:spLocks noGrp="1"/>
          </p:cNvSpPr>
          <p:nvPr>
            <p:ph idx="1"/>
          </p:nvPr>
        </p:nvSpPr>
        <p:spPr>
          <a:xfrm>
            <a:off x="822959" y="2768443"/>
            <a:ext cx="7543801" cy="3249972"/>
          </a:xfrm>
        </p:spPr>
        <p:txBody>
          <a:bodyPr/>
          <a:lstStyle>
            <a:lvl1pPr>
              <a:defRPr>
                <a:latin typeface="Poppins" panose="00000500000000000000" pitchFamily="2" charset="0"/>
                <a:cs typeface="Poppins" panose="00000500000000000000" pitchFamily="2" charset="0"/>
              </a:defRPr>
            </a:lvl1pPr>
            <a:lvl2pPr>
              <a:defRPr>
                <a:latin typeface="Poppins" panose="00000500000000000000" pitchFamily="2" charset="0"/>
                <a:cs typeface="Poppins" panose="00000500000000000000" pitchFamily="2" charset="0"/>
              </a:defRPr>
            </a:lvl2pPr>
            <a:lvl3pPr>
              <a:defRPr>
                <a:latin typeface="Poppins" panose="00000500000000000000" pitchFamily="2" charset="0"/>
                <a:cs typeface="Poppins" panose="00000500000000000000" pitchFamily="2" charset="0"/>
              </a:defRPr>
            </a:lvl3pPr>
            <a:lvl4pPr>
              <a:defRPr>
                <a:latin typeface="Poppins" panose="00000500000000000000" pitchFamily="2" charset="0"/>
                <a:cs typeface="Poppins" panose="00000500000000000000" pitchFamily="2" charset="0"/>
              </a:defRPr>
            </a:lvl4pPr>
            <a:lvl5pPr>
              <a:defRPr>
                <a:latin typeface="Poppins" panose="00000500000000000000" pitchFamily="2" charset="0"/>
                <a:cs typeface="Poppins" panose="000005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5C6E538D-73D5-475F-B4AC-CBE50EDA1EAB}"/>
              </a:ext>
            </a:extLst>
          </p:cNvPr>
          <p:cNvCxnSpPr/>
          <p:nvPr userDrawn="1"/>
        </p:nvCxnSpPr>
        <p:spPr>
          <a:xfrm>
            <a:off x="895149" y="2660554"/>
            <a:ext cx="7475220" cy="0"/>
          </a:xfrm>
          <a:prstGeom prst="line">
            <a:avLst/>
          </a:prstGeom>
          <a:ln w="6350">
            <a:solidFill>
              <a:srgbClr val="6D6E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6142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2766578"/>
            <a:ext cx="3703320" cy="360003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63440" y="2766580"/>
            <a:ext cx="3703320" cy="36000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itle Placeholder 1">
            <a:extLst>
              <a:ext uri="{FF2B5EF4-FFF2-40B4-BE49-F238E27FC236}">
                <a16:creationId xmlns:a16="http://schemas.microsoft.com/office/drawing/2014/main" id="{4119D5C4-F01A-4C81-9650-D48A615B6BB0}"/>
              </a:ext>
            </a:extLst>
          </p:cNvPr>
          <p:cNvSpPr>
            <a:spLocks noGrp="1"/>
          </p:cNvSpPr>
          <p:nvPr>
            <p:ph type="title"/>
          </p:nvPr>
        </p:nvSpPr>
        <p:spPr>
          <a:xfrm>
            <a:off x="822960" y="1828488"/>
            <a:ext cx="7543800" cy="748455"/>
          </a:xfrm>
          <a:prstGeom prst="rect">
            <a:avLst/>
          </a:prstGeom>
        </p:spPr>
        <p:txBody>
          <a:bodyPr vert="horz" lIns="91440" tIns="45720" rIns="91440" bIns="45720" rtlCol="0" anchor="b">
            <a:normAutofit/>
          </a:bodyPr>
          <a:lstStyle>
            <a:lvl1pPr>
              <a:defRPr>
                <a:solidFill>
                  <a:srgbClr val="6D6E70"/>
                </a:solidFill>
              </a:defRPr>
            </a:lvl1pPr>
          </a:lstStyle>
          <a:p>
            <a:r>
              <a:rPr lang="en-US" dirty="0"/>
              <a:t>Click to edit Master title style</a:t>
            </a:r>
          </a:p>
        </p:txBody>
      </p:sp>
      <p:cxnSp>
        <p:nvCxnSpPr>
          <p:cNvPr id="11" name="Straight Connector 10">
            <a:extLst>
              <a:ext uri="{FF2B5EF4-FFF2-40B4-BE49-F238E27FC236}">
                <a16:creationId xmlns:a16="http://schemas.microsoft.com/office/drawing/2014/main" id="{822A9640-50E4-4931-A2A0-A451678AEB81}"/>
              </a:ext>
            </a:extLst>
          </p:cNvPr>
          <p:cNvCxnSpPr/>
          <p:nvPr userDrawn="1"/>
        </p:nvCxnSpPr>
        <p:spPr>
          <a:xfrm>
            <a:off x="895149" y="2660554"/>
            <a:ext cx="7475220" cy="0"/>
          </a:xfrm>
          <a:prstGeom prst="line">
            <a:avLst/>
          </a:prstGeom>
          <a:ln w="6350">
            <a:solidFill>
              <a:srgbClr val="6D6E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7536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822960" y="2768766"/>
            <a:ext cx="3703320" cy="736282"/>
          </a:xfrm>
        </p:spPr>
        <p:txBody>
          <a:bodyPr lIns="91440" rIns="91440" anchor="ctr">
            <a:normAutofit/>
          </a:bodyPr>
          <a:lstStyle>
            <a:lvl1pPr marL="0" indent="0">
              <a:buNone/>
              <a:defRPr sz="2000" b="0" cap="none" baseline="0">
                <a:solidFill>
                  <a:srgbClr val="6D6E70"/>
                </a:solidFill>
                <a:latin typeface="Poppins SemiBold" panose="00000700000000000000" pitchFamily="2" charset="0"/>
                <a:cs typeface="Poppins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22960" y="3505048"/>
            <a:ext cx="3703320" cy="2945628"/>
          </a:xfrm>
        </p:spPr>
        <p:txBody>
          <a:bodyPr/>
          <a:lstStyle>
            <a:lvl1pPr>
              <a:defRPr sz="1800">
                <a:latin typeface="Poppins" panose="00000500000000000000" pitchFamily="2" charset="0"/>
                <a:cs typeface="Poppins" panose="00000500000000000000" pitchFamily="2" charset="0"/>
              </a:defRPr>
            </a:lvl1pPr>
            <a:lvl2pPr>
              <a:defRPr sz="1600">
                <a:latin typeface="Poppins" panose="00000500000000000000" pitchFamily="2" charset="0"/>
                <a:cs typeface="Poppins" panose="00000500000000000000" pitchFamily="2" charset="0"/>
              </a:defRPr>
            </a:lvl2pPr>
            <a:lvl3pPr>
              <a:defRPr>
                <a:latin typeface="Poppins" panose="00000500000000000000" pitchFamily="2" charset="0"/>
                <a:cs typeface="Poppins" panose="00000500000000000000" pitchFamily="2" charset="0"/>
              </a:defRPr>
            </a:lvl3pPr>
            <a:lvl4pPr>
              <a:defRPr>
                <a:latin typeface="Poppins" panose="00000500000000000000" pitchFamily="2" charset="0"/>
                <a:cs typeface="Poppins" panose="00000500000000000000" pitchFamily="2" charset="0"/>
              </a:defRPr>
            </a:lvl4pPr>
            <a:lvl5pPr>
              <a:defRPr>
                <a:latin typeface="Poppins" panose="00000500000000000000" pitchFamily="2" charset="0"/>
                <a:cs typeface="Poppins" panose="000005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hasCustomPrompt="1"/>
          </p:nvPr>
        </p:nvSpPr>
        <p:spPr>
          <a:xfrm>
            <a:off x="4663440" y="2768766"/>
            <a:ext cx="3703320" cy="736282"/>
          </a:xfrm>
        </p:spPr>
        <p:txBody>
          <a:bodyPr lIns="91440" rIns="91440" anchor="ctr">
            <a:normAutofit/>
          </a:bodyPr>
          <a:lstStyle>
            <a:lvl1pPr marL="0" indent="0">
              <a:buNone/>
              <a:defRPr sz="2000" b="0" cap="none" baseline="0">
                <a:solidFill>
                  <a:srgbClr val="6D6E70"/>
                </a:solidFill>
                <a:latin typeface="Poppins SemiBold" panose="00000700000000000000" pitchFamily="2" charset="0"/>
                <a:cs typeface="Poppins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63440" y="3505048"/>
            <a:ext cx="3703320" cy="2945628"/>
          </a:xfrm>
        </p:spPr>
        <p:txBody>
          <a:bodyPr/>
          <a:lstStyle>
            <a:lvl1pPr>
              <a:defRPr sz="1800">
                <a:latin typeface="Poppins" panose="00000500000000000000" pitchFamily="2" charset="0"/>
                <a:cs typeface="Poppins" panose="00000500000000000000" pitchFamily="2" charset="0"/>
              </a:defRPr>
            </a:lvl1pPr>
            <a:lvl2pPr>
              <a:defRPr sz="1600">
                <a:latin typeface="Poppins" panose="00000500000000000000" pitchFamily="2" charset="0"/>
                <a:cs typeface="Poppins" panose="00000500000000000000" pitchFamily="2" charset="0"/>
              </a:defRPr>
            </a:lvl2pPr>
            <a:lvl3pPr>
              <a:defRPr>
                <a:latin typeface="Poppins" panose="00000500000000000000" pitchFamily="2" charset="0"/>
                <a:cs typeface="Poppins" panose="00000500000000000000" pitchFamily="2" charset="0"/>
              </a:defRPr>
            </a:lvl3pPr>
            <a:lvl4pPr>
              <a:defRPr>
                <a:latin typeface="Poppins" panose="00000500000000000000" pitchFamily="2" charset="0"/>
                <a:cs typeface="Poppins" panose="00000500000000000000" pitchFamily="2" charset="0"/>
              </a:defRPr>
            </a:lvl4pPr>
            <a:lvl5pPr>
              <a:defRPr>
                <a:latin typeface="Poppins" panose="00000500000000000000" pitchFamily="2" charset="0"/>
                <a:cs typeface="Poppins" panose="000005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3" name="Straight Connector 12">
            <a:extLst>
              <a:ext uri="{FF2B5EF4-FFF2-40B4-BE49-F238E27FC236}">
                <a16:creationId xmlns:a16="http://schemas.microsoft.com/office/drawing/2014/main" id="{4837D8EB-01DC-4FCC-B038-D4B2702F1443}"/>
              </a:ext>
            </a:extLst>
          </p:cNvPr>
          <p:cNvCxnSpPr/>
          <p:nvPr/>
        </p:nvCxnSpPr>
        <p:spPr>
          <a:xfrm>
            <a:off x="895149" y="2660554"/>
            <a:ext cx="7475220" cy="0"/>
          </a:xfrm>
          <a:prstGeom prst="line">
            <a:avLst/>
          </a:prstGeom>
          <a:ln w="6350">
            <a:solidFill>
              <a:srgbClr val="405D58"/>
            </a:solidFill>
          </a:ln>
        </p:spPr>
        <p:style>
          <a:lnRef idx="1">
            <a:schemeClr val="accent1"/>
          </a:lnRef>
          <a:fillRef idx="0">
            <a:schemeClr val="accent1"/>
          </a:fillRef>
          <a:effectRef idx="0">
            <a:schemeClr val="accent1"/>
          </a:effectRef>
          <a:fontRef idx="minor">
            <a:schemeClr val="tx1"/>
          </a:fontRef>
        </p:style>
      </p:cxnSp>
      <p:sp>
        <p:nvSpPr>
          <p:cNvPr id="15" name="Title Placeholder 1">
            <a:extLst>
              <a:ext uri="{FF2B5EF4-FFF2-40B4-BE49-F238E27FC236}">
                <a16:creationId xmlns:a16="http://schemas.microsoft.com/office/drawing/2014/main" id="{C11B25C4-4274-40FF-A25C-5A0EE08820A1}"/>
              </a:ext>
            </a:extLst>
          </p:cNvPr>
          <p:cNvSpPr>
            <a:spLocks noGrp="1"/>
          </p:cNvSpPr>
          <p:nvPr>
            <p:ph type="title"/>
          </p:nvPr>
        </p:nvSpPr>
        <p:spPr>
          <a:xfrm>
            <a:off x="822960" y="1828488"/>
            <a:ext cx="7543800" cy="748455"/>
          </a:xfrm>
          <a:prstGeom prst="rect">
            <a:avLst/>
          </a:prstGeom>
        </p:spPr>
        <p:txBody>
          <a:bodyPr vert="horz" lIns="91440" tIns="45720" rIns="91440" bIns="45720" rtlCol="0" anchor="b">
            <a:normAutofit/>
          </a:bodyPr>
          <a:lstStyle>
            <a:lvl1pPr>
              <a:defRPr>
                <a:solidFill>
                  <a:srgbClr val="6D6E70"/>
                </a:solidFill>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B09701C1-4C47-453D-B58C-4E26A1C469D0}"/>
              </a:ext>
            </a:extLst>
          </p:cNvPr>
          <p:cNvCxnSpPr/>
          <p:nvPr userDrawn="1"/>
        </p:nvCxnSpPr>
        <p:spPr>
          <a:xfrm>
            <a:off x="895149" y="2660554"/>
            <a:ext cx="7475220" cy="0"/>
          </a:xfrm>
          <a:prstGeom prst="line">
            <a:avLst/>
          </a:prstGeom>
          <a:ln w="6350">
            <a:solidFill>
              <a:srgbClr val="6D6E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375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D6E70"/>
                </a:solidFill>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A98FD547-29E3-4FA6-AF35-1B54F77120F8}"/>
              </a:ext>
            </a:extLst>
          </p:cNvPr>
          <p:cNvCxnSpPr/>
          <p:nvPr userDrawn="1"/>
        </p:nvCxnSpPr>
        <p:spPr>
          <a:xfrm>
            <a:off x="895149" y="2660554"/>
            <a:ext cx="7475220" cy="0"/>
          </a:xfrm>
          <a:prstGeom prst="line">
            <a:avLst/>
          </a:prstGeom>
          <a:ln w="6350">
            <a:solidFill>
              <a:srgbClr val="6D6E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9879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2FCEECF-761F-45E7-95A6-DB838C460227}"/>
              </a:ext>
            </a:extLst>
          </p:cNvPr>
          <p:cNvSpPr/>
          <p:nvPr userDrawn="1"/>
        </p:nvSpPr>
        <p:spPr>
          <a:xfrm>
            <a:off x="0" y="6546810"/>
            <a:ext cx="9144001" cy="314602"/>
          </a:xfrm>
          <a:prstGeom prst="rect">
            <a:avLst/>
          </a:prstGeom>
          <a:solidFill>
            <a:srgbClr val="6D6E7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7" name="Date Placeholder 3">
            <a:extLst>
              <a:ext uri="{FF2B5EF4-FFF2-40B4-BE49-F238E27FC236}">
                <a16:creationId xmlns:a16="http://schemas.microsoft.com/office/drawing/2014/main" id="{EC48B92C-D480-4556-A3A1-1A8A218A05F0}"/>
              </a:ext>
            </a:extLst>
          </p:cNvPr>
          <p:cNvSpPr txBox="1">
            <a:spLocks/>
          </p:cNvSpPr>
          <p:nvPr userDrawn="1"/>
        </p:nvSpPr>
        <p:spPr>
          <a:xfrm>
            <a:off x="365760" y="6563436"/>
            <a:ext cx="1854203" cy="281513"/>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91CD871-84D6-4942-8992-9BBC9F79B509}" type="datetimeFigureOut">
              <a:rPr lang="en-US" smtClean="0"/>
              <a:pPr/>
              <a:t>11/3/2025</a:t>
            </a:fld>
            <a:endParaRPr lang="en-US" dirty="0"/>
          </a:p>
        </p:txBody>
      </p:sp>
      <p:sp>
        <p:nvSpPr>
          <p:cNvPr id="8" name="Slide Number Placeholder 5">
            <a:extLst>
              <a:ext uri="{FF2B5EF4-FFF2-40B4-BE49-F238E27FC236}">
                <a16:creationId xmlns:a16="http://schemas.microsoft.com/office/drawing/2014/main" id="{4188D9D3-DC0E-42AB-A7A9-BB0D72EFD02D}"/>
              </a:ext>
            </a:extLst>
          </p:cNvPr>
          <p:cNvSpPr txBox="1">
            <a:spLocks/>
          </p:cNvSpPr>
          <p:nvPr userDrawn="1"/>
        </p:nvSpPr>
        <p:spPr>
          <a:xfrm>
            <a:off x="7799417" y="6563436"/>
            <a:ext cx="984019" cy="281513"/>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8F93F9F-251E-4206-B89D-5CA432C5327E}" type="slidenum">
              <a:rPr lang="en-US" smtClean="0"/>
              <a:pPr/>
              <a:t>‹#›</a:t>
            </a:fld>
            <a:endParaRPr lang="en-US" dirty="0"/>
          </a:p>
        </p:txBody>
      </p:sp>
    </p:spTree>
    <p:extLst>
      <p:ext uri="{BB962C8B-B14F-4D97-AF65-F5344CB8AC3E}">
        <p14:creationId xmlns:p14="http://schemas.microsoft.com/office/powerpoint/2010/main" val="862716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rgbClr val="6D6E7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dirty="0"/>
              <a:t>Click to edit Master title style</a:t>
            </a:r>
          </a:p>
        </p:txBody>
      </p:sp>
      <p:sp>
        <p:nvSpPr>
          <p:cNvPr id="3" name="Content Placeholder 2"/>
          <p:cNvSpPr>
            <a:spLocks noGrp="1"/>
          </p:cNvSpPr>
          <p:nvPr>
            <p:ph idx="1"/>
          </p:nvPr>
        </p:nvSpPr>
        <p:spPr>
          <a:xfrm>
            <a:off x="3460237" y="731520"/>
            <a:ext cx="5009393" cy="5257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342900" y="3025832"/>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2" name="Date Placeholder 3">
            <a:extLst>
              <a:ext uri="{FF2B5EF4-FFF2-40B4-BE49-F238E27FC236}">
                <a16:creationId xmlns:a16="http://schemas.microsoft.com/office/drawing/2014/main" id="{013B0548-CAB8-4608-BA6E-BEB4BA57036E}"/>
              </a:ext>
            </a:extLst>
          </p:cNvPr>
          <p:cNvSpPr txBox="1">
            <a:spLocks/>
          </p:cNvSpPr>
          <p:nvPr userDrawn="1"/>
        </p:nvSpPr>
        <p:spPr>
          <a:xfrm>
            <a:off x="365760" y="6563436"/>
            <a:ext cx="1854203" cy="281513"/>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91CD871-84D6-4942-8992-9BBC9F79B509}" type="datetimeFigureOut">
              <a:rPr lang="en-US" smtClean="0"/>
              <a:pPr/>
              <a:t>11/3/2025</a:t>
            </a:fld>
            <a:endParaRPr lang="en-US" dirty="0"/>
          </a:p>
        </p:txBody>
      </p:sp>
      <p:sp>
        <p:nvSpPr>
          <p:cNvPr id="13" name="Slide Number Placeholder 5">
            <a:extLst>
              <a:ext uri="{FF2B5EF4-FFF2-40B4-BE49-F238E27FC236}">
                <a16:creationId xmlns:a16="http://schemas.microsoft.com/office/drawing/2014/main" id="{56FB2217-13A4-4BAE-8464-F60EDB962A12}"/>
              </a:ext>
            </a:extLst>
          </p:cNvPr>
          <p:cNvSpPr txBox="1">
            <a:spLocks/>
          </p:cNvSpPr>
          <p:nvPr userDrawn="1"/>
        </p:nvSpPr>
        <p:spPr>
          <a:xfrm>
            <a:off x="7799417" y="6563436"/>
            <a:ext cx="984019" cy="281513"/>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8F93F9F-251E-4206-B89D-5CA432C5327E}" type="slidenum">
              <a:rPr lang="en-US" smtClean="0">
                <a:solidFill>
                  <a:schemeClr val="tx1"/>
                </a:solidFill>
              </a:rPr>
              <a:pPr/>
              <a:t>‹#›</a:t>
            </a:fld>
            <a:endParaRPr lang="en-US" dirty="0">
              <a:solidFill>
                <a:schemeClr val="tx1"/>
              </a:solidFill>
            </a:endParaRPr>
          </a:p>
        </p:txBody>
      </p:sp>
    </p:spTree>
    <p:extLst>
      <p:ext uri="{BB962C8B-B14F-4D97-AF65-F5344CB8AC3E}">
        <p14:creationId xmlns:p14="http://schemas.microsoft.com/office/powerpoint/2010/main" val="3623127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sp>
        <p:nvSpPr>
          <p:cNvPr id="8" name="Rectangle 7"/>
          <p:cNvSpPr/>
          <p:nvPr/>
        </p:nvSpPr>
        <p:spPr>
          <a:xfrm>
            <a:off x="0" y="4915076"/>
            <a:ext cx="9141619" cy="1942924"/>
          </a:xfrm>
          <a:prstGeom prst="rect">
            <a:avLst/>
          </a:prstGeom>
          <a:solidFill>
            <a:srgbClr val="6D6E7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dirty="0"/>
              <a:t>Click to edit Master title style</a:t>
            </a:r>
          </a:p>
        </p:txBody>
      </p:sp>
      <p:sp>
        <p:nvSpPr>
          <p:cNvPr id="3" name="Picture Placeholder 2"/>
          <p:cNvSpPr>
            <a:spLocks noGrp="1" noChangeAspect="1"/>
          </p:cNvSpPr>
          <p:nvPr>
            <p:ph type="pic" idx="1"/>
          </p:nvPr>
        </p:nvSpPr>
        <p:spPr>
          <a:xfrm>
            <a:off x="0" y="0"/>
            <a:ext cx="9143989" cy="4915076"/>
          </a:xfrm>
          <a:blipFill>
            <a:blip r:embed="rId2">
              <a:extLst>
                <a:ext uri="{28A0092B-C50C-407E-A947-70E740481C1C}">
                  <a14:useLocalDpi xmlns:a14="http://schemas.microsoft.com/office/drawing/2010/main" val="0"/>
                </a:ext>
              </a:extLst>
            </a:blip>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6040032"/>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0" name="Date Placeholder 3">
            <a:extLst>
              <a:ext uri="{FF2B5EF4-FFF2-40B4-BE49-F238E27FC236}">
                <a16:creationId xmlns:a16="http://schemas.microsoft.com/office/drawing/2014/main" id="{B42BEE78-8511-4321-B5B8-F0B5B5C92553}"/>
              </a:ext>
            </a:extLst>
          </p:cNvPr>
          <p:cNvSpPr txBox="1">
            <a:spLocks/>
          </p:cNvSpPr>
          <p:nvPr userDrawn="1"/>
        </p:nvSpPr>
        <p:spPr>
          <a:xfrm>
            <a:off x="365760" y="6563436"/>
            <a:ext cx="1854203" cy="281513"/>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91CD871-84D6-4942-8992-9BBC9F79B509}" type="datetimeFigureOut">
              <a:rPr lang="en-US" smtClean="0"/>
              <a:pPr/>
              <a:t>11/3/2025</a:t>
            </a:fld>
            <a:endParaRPr lang="en-US" dirty="0"/>
          </a:p>
        </p:txBody>
      </p:sp>
      <p:sp>
        <p:nvSpPr>
          <p:cNvPr id="11" name="Slide Number Placeholder 5">
            <a:extLst>
              <a:ext uri="{FF2B5EF4-FFF2-40B4-BE49-F238E27FC236}">
                <a16:creationId xmlns:a16="http://schemas.microsoft.com/office/drawing/2014/main" id="{57F24AE7-79D8-4A02-BBF2-4B0F885E690F}"/>
              </a:ext>
            </a:extLst>
          </p:cNvPr>
          <p:cNvSpPr txBox="1">
            <a:spLocks/>
          </p:cNvSpPr>
          <p:nvPr userDrawn="1"/>
        </p:nvSpPr>
        <p:spPr>
          <a:xfrm>
            <a:off x="7799417" y="6563436"/>
            <a:ext cx="984019" cy="281513"/>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8F93F9F-251E-4206-B89D-5CA432C5327E}" type="slidenum">
              <a:rPr lang="en-US" smtClean="0"/>
              <a:pPr/>
              <a:t>‹#›</a:t>
            </a:fld>
            <a:endParaRPr lang="en-US" dirty="0"/>
          </a:p>
        </p:txBody>
      </p:sp>
    </p:spTree>
    <p:extLst>
      <p:ext uri="{BB962C8B-B14F-4D97-AF65-F5344CB8AC3E}">
        <p14:creationId xmlns:p14="http://schemas.microsoft.com/office/powerpoint/2010/main" val="2707138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5472B6E-B153-44FA-AC1C-4FE8A9072431}"/>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p:blipFill>
        <p:spPr>
          <a:xfrm>
            <a:off x="0" y="0"/>
            <a:ext cx="9144000" cy="6857999"/>
          </a:xfrm>
          <a:prstGeom prst="rect">
            <a:avLst/>
          </a:prstGeom>
        </p:spPr>
      </p:pic>
      <p:sp>
        <p:nvSpPr>
          <p:cNvPr id="7" name="Rectangle 6"/>
          <p:cNvSpPr/>
          <p:nvPr/>
        </p:nvSpPr>
        <p:spPr>
          <a:xfrm>
            <a:off x="0" y="6543398"/>
            <a:ext cx="9144001" cy="314602"/>
          </a:xfrm>
          <a:prstGeom prst="rect">
            <a:avLst/>
          </a:prstGeom>
          <a:solidFill>
            <a:srgbClr val="405D58"/>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Placeholder 1"/>
          <p:cNvSpPr>
            <a:spLocks noGrp="1"/>
          </p:cNvSpPr>
          <p:nvPr>
            <p:ph type="title"/>
          </p:nvPr>
        </p:nvSpPr>
        <p:spPr>
          <a:xfrm>
            <a:off x="822960" y="1828488"/>
            <a:ext cx="7543800" cy="748455"/>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822959" y="2768443"/>
            <a:ext cx="7543801" cy="3100340"/>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22961" y="6551711"/>
            <a:ext cx="1854203" cy="281513"/>
          </a:xfrm>
          <a:prstGeom prst="rect">
            <a:avLst/>
          </a:prstGeom>
        </p:spPr>
        <p:txBody>
          <a:bodyPr vert="horz" lIns="91440" tIns="45720" rIns="91440" bIns="45720" rtlCol="0" anchor="ctr"/>
          <a:lstStyle>
            <a:lvl1pPr algn="l">
              <a:defRPr sz="800">
                <a:solidFill>
                  <a:srgbClr val="FFFFFF"/>
                </a:solidFill>
                <a:latin typeface="Poppins SemiBold" panose="00000700000000000000" pitchFamily="2" charset="0"/>
                <a:cs typeface="Poppins SemiBold" panose="00000700000000000000" pitchFamily="2" charset="0"/>
              </a:defRPr>
            </a:lvl1pPr>
          </a:lstStyle>
          <a:p>
            <a:fld id="{C91CD871-84D6-4942-8992-9BBC9F79B509}" type="datetimeFigureOut">
              <a:rPr lang="en-US" smtClean="0"/>
              <a:pPr/>
              <a:t>11/3/2025</a:t>
            </a:fld>
            <a:endParaRPr lang="en-US" dirty="0"/>
          </a:p>
        </p:txBody>
      </p:sp>
      <p:sp>
        <p:nvSpPr>
          <p:cNvPr id="6" name="Slide Number Placeholder 5"/>
          <p:cNvSpPr>
            <a:spLocks noGrp="1"/>
          </p:cNvSpPr>
          <p:nvPr>
            <p:ph type="sldNum" sz="quarter" idx="4"/>
          </p:nvPr>
        </p:nvSpPr>
        <p:spPr>
          <a:xfrm>
            <a:off x="7425344" y="6551711"/>
            <a:ext cx="984019" cy="281513"/>
          </a:xfrm>
          <a:prstGeom prst="rect">
            <a:avLst/>
          </a:prstGeom>
        </p:spPr>
        <p:txBody>
          <a:bodyPr vert="horz" lIns="91440" tIns="45720" rIns="91440" bIns="45720" rtlCol="0" anchor="ctr"/>
          <a:lstStyle>
            <a:lvl1pPr algn="r">
              <a:defRPr sz="800">
                <a:solidFill>
                  <a:srgbClr val="FFFFFF"/>
                </a:solidFill>
                <a:latin typeface="Poppins SemiBold" panose="00000700000000000000" pitchFamily="2" charset="0"/>
                <a:cs typeface="Poppins SemiBold" panose="00000700000000000000" pitchFamily="2" charset="0"/>
              </a:defRPr>
            </a:lvl1pPr>
          </a:lstStyle>
          <a:p>
            <a:fld id="{D8F93F9F-251E-4206-B89D-5CA432C5327E}" type="slidenum">
              <a:rPr lang="en-US" smtClean="0"/>
              <a:pPr/>
              <a:t>‹#›</a:t>
            </a:fld>
            <a:endParaRPr lang="en-US" dirty="0"/>
          </a:p>
        </p:txBody>
      </p:sp>
      <p:cxnSp>
        <p:nvCxnSpPr>
          <p:cNvPr id="10" name="Straight Connector 9"/>
          <p:cNvCxnSpPr/>
          <p:nvPr/>
        </p:nvCxnSpPr>
        <p:spPr>
          <a:xfrm>
            <a:off x="895149" y="2660554"/>
            <a:ext cx="7475220" cy="0"/>
          </a:xfrm>
          <a:prstGeom prst="line">
            <a:avLst/>
          </a:prstGeom>
          <a:ln w="6350">
            <a:solidFill>
              <a:srgbClr val="6D6E70"/>
            </a:solidFill>
          </a:ln>
        </p:spPr>
        <p:style>
          <a:lnRef idx="1">
            <a:schemeClr val="accent1"/>
          </a:lnRef>
          <a:fillRef idx="0">
            <a:schemeClr val="accent1"/>
          </a:fillRef>
          <a:effectRef idx="0">
            <a:schemeClr val="accent1"/>
          </a:effectRef>
          <a:fontRef idx="minor">
            <a:schemeClr val="tx1"/>
          </a:fontRef>
        </p:style>
      </p:cxnSp>
      <p:sp>
        <p:nvSpPr>
          <p:cNvPr id="13" name="Date Placeholder 3">
            <a:extLst>
              <a:ext uri="{FF2B5EF4-FFF2-40B4-BE49-F238E27FC236}">
                <a16:creationId xmlns:a16="http://schemas.microsoft.com/office/drawing/2014/main" id="{FEDB55B5-4BE9-4F27-B5FA-15DD4B24BDBE}"/>
              </a:ext>
            </a:extLst>
          </p:cNvPr>
          <p:cNvSpPr txBox="1">
            <a:spLocks/>
          </p:cNvSpPr>
          <p:nvPr userDrawn="1"/>
        </p:nvSpPr>
        <p:spPr>
          <a:xfrm>
            <a:off x="975361" y="6704111"/>
            <a:ext cx="1854203" cy="28151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15" name="Rectangle 14">
            <a:extLst>
              <a:ext uri="{FF2B5EF4-FFF2-40B4-BE49-F238E27FC236}">
                <a16:creationId xmlns:a16="http://schemas.microsoft.com/office/drawing/2014/main" id="{1F4C110B-1671-47EE-8E4D-DF8D23A940D0}"/>
              </a:ext>
            </a:extLst>
          </p:cNvPr>
          <p:cNvSpPr/>
          <p:nvPr userDrawn="1"/>
        </p:nvSpPr>
        <p:spPr>
          <a:xfrm>
            <a:off x="0" y="6546810"/>
            <a:ext cx="9144001" cy="314602"/>
          </a:xfrm>
          <a:prstGeom prst="rect">
            <a:avLst/>
          </a:prstGeom>
          <a:solidFill>
            <a:srgbClr val="6D6E7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16" name="Date Placeholder 3">
            <a:extLst>
              <a:ext uri="{FF2B5EF4-FFF2-40B4-BE49-F238E27FC236}">
                <a16:creationId xmlns:a16="http://schemas.microsoft.com/office/drawing/2014/main" id="{18706599-89F6-4BBF-B8F2-84E416A76D6A}"/>
              </a:ext>
            </a:extLst>
          </p:cNvPr>
          <p:cNvSpPr txBox="1">
            <a:spLocks/>
          </p:cNvSpPr>
          <p:nvPr userDrawn="1"/>
        </p:nvSpPr>
        <p:spPr>
          <a:xfrm>
            <a:off x="365760" y="6563436"/>
            <a:ext cx="1854203" cy="281513"/>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91CD871-84D6-4942-8992-9BBC9F79B509}" type="datetimeFigureOut">
              <a:rPr lang="en-US" smtClean="0"/>
              <a:pPr/>
              <a:t>11/3/2025</a:t>
            </a:fld>
            <a:endParaRPr lang="en-US" dirty="0"/>
          </a:p>
        </p:txBody>
      </p:sp>
      <p:sp>
        <p:nvSpPr>
          <p:cNvPr id="17" name="Slide Number Placeholder 5">
            <a:extLst>
              <a:ext uri="{FF2B5EF4-FFF2-40B4-BE49-F238E27FC236}">
                <a16:creationId xmlns:a16="http://schemas.microsoft.com/office/drawing/2014/main" id="{505E9AD4-4B63-4F17-BCBB-1089FCD0B562}"/>
              </a:ext>
            </a:extLst>
          </p:cNvPr>
          <p:cNvSpPr txBox="1">
            <a:spLocks/>
          </p:cNvSpPr>
          <p:nvPr userDrawn="1"/>
        </p:nvSpPr>
        <p:spPr>
          <a:xfrm>
            <a:off x="7799417" y="6563436"/>
            <a:ext cx="984019" cy="281513"/>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8F93F9F-251E-4206-B89D-5CA432C5327E}" type="slidenum">
              <a:rPr lang="en-US" smtClean="0"/>
              <a:pPr/>
              <a:t>‹#›</a:t>
            </a:fld>
            <a:endParaRPr lang="en-US" dirty="0"/>
          </a:p>
        </p:txBody>
      </p:sp>
    </p:spTree>
    <p:extLst>
      <p:ext uri="{BB962C8B-B14F-4D97-AF65-F5344CB8AC3E}">
        <p14:creationId xmlns:p14="http://schemas.microsoft.com/office/powerpoint/2010/main" val="3176214056"/>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Lst>
  <p:txStyles>
    <p:titleStyle>
      <a:lvl1pPr algn="l" defTabSz="914400" rtl="0" eaLnBrk="1" latinLnBrk="0" hangingPunct="1">
        <a:lnSpc>
          <a:spcPct val="85000"/>
        </a:lnSpc>
        <a:spcBef>
          <a:spcPct val="0"/>
        </a:spcBef>
        <a:buNone/>
        <a:defRPr sz="3600" kern="1200" spc="-50" baseline="0">
          <a:solidFill>
            <a:srgbClr val="6D6E70"/>
          </a:solidFill>
          <a:latin typeface="Poppins SemiBold" panose="00000700000000000000" pitchFamily="2" charset="0"/>
          <a:ea typeface="+mj-ea"/>
          <a:cs typeface="Poppins SemiBold" panose="00000700000000000000" pitchFamily="2" charset="0"/>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solidFill>
          <a:latin typeface="Poppins" panose="00000500000000000000" pitchFamily="2" charset="0"/>
          <a:ea typeface="+mn-ea"/>
          <a:cs typeface="Poppins" panose="00000500000000000000" pitchFamily="2" charset="0"/>
        </a:defRPr>
      </a:lvl1pPr>
      <a:lvl2pPr marL="384048" indent="-182880" algn="l" defTabSz="914400" rtl="0" eaLnBrk="1" latinLnBrk="0" hangingPunct="1">
        <a:lnSpc>
          <a:spcPct val="90000"/>
        </a:lnSpc>
        <a:spcBef>
          <a:spcPts val="200"/>
        </a:spcBef>
        <a:spcAft>
          <a:spcPts val="400"/>
        </a:spcAft>
        <a:buClrTx/>
        <a:buFont typeface="Arial" panose="020B0604020202020204" pitchFamily="34" charset="0"/>
        <a:buChar char="•"/>
        <a:defRPr sz="1800" kern="1200">
          <a:solidFill>
            <a:schemeClr val="tx1"/>
          </a:solidFill>
          <a:latin typeface="Poppins" panose="00000500000000000000" pitchFamily="2" charset="0"/>
          <a:ea typeface="+mn-ea"/>
          <a:cs typeface="Poppins" panose="00000500000000000000" pitchFamily="2" charset="0"/>
        </a:defRPr>
      </a:lvl2pPr>
      <a:lvl3pPr marL="566928" indent="-182880" algn="l" defTabSz="914400" rtl="0" eaLnBrk="1" latinLnBrk="0" hangingPunct="1">
        <a:lnSpc>
          <a:spcPct val="90000"/>
        </a:lnSpc>
        <a:spcBef>
          <a:spcPts val="200"/>
        </a:spcBef>
        <a:spcAft>
          <a:spcPts val="400"/>
        </a:spcAft>
        <a:buClrTx/>
        <a:buFont typeface="Arial" panose="020B0604020202020204" pitchFamily="34" charset="0"/>
        <a:buChar char="•"/>
        <a:defRPr sz="1400" kern="1200">
          <a:solidFill>
            <a:schemeClr val="tx1"/>
          </a:solidFill>
          <a:latin typeface="Poppins" panose="00000500000000000000" pitchFamily="2" charset="0"/>
          <a:ea typeface="+mn-ea"/>
          <a:cs typeface="Poppins" panose="00000500000000000000" pitchFamily="2" charset="0"/>
        </a:defRPr>
      </a:lvl3pPr>
      <a:lvl4pPr marL="749808" indent="-182880" algn="l" defTabSz="914400" rtl="0" eaLnBrk="1" latinLnBrk="0" hangingPunct="1">
        <a:lnSpc>
          <a:spcPct val="90000"/>
        </a:lnSpc>
        <a:spcBef>
          <a:spcPts val="200"/>
        </a:spcBef>
        <a:spcAft>
          <a:spcPts val="400"/>
        </a:spcAft>
        <a:buClrTx/>
        <a:buFont typeface="Arial" panose="020B0604020202020204" pitchFamily="34" charset="0"/>
        <a:buChar char="•"/>
        <a:defRPr sz="1400" kern="1200">
          <a:solidFill>
            <a:schemeClr val="tx1"/>
          </a:solidFill>
          <a:latin typeface="Poppins" panose="00000500000000000000" pitchFamily="2" charset="0"/>
          <a:ea typeface="+mn-ea"/>
          <a:cs typeface="Poppins" panose="00000500000000000000" pitchFamily="2" charset="0"/>
        </a:defRPr>
      </a:lvl4pPr>
      <a:lvl5pPr marL="932688" indent="-182880" algn="l" defTabSz="914400" rtl="0" eaLnBrk="1" latinLnBrk="0" hangingPunct="1">
        <a:lnSpc>
          <a:spcPct val="90000"/>
        </a:lnSpc>
        <a:spcBef>
          <a:spcPts val="200"/>
        </a:spcBef>
        <a:spcAft>
          <a:spcPts val="400"/>
        </a:spcAft>
        <a:buClrTx/>
        <a:buFont typeface="Arial" panose="020B0604020202020204" pitchFamily="34" charset="0"/>
        <a:buChar char="•"/>
        <a:defRPr sz="1400" kern="1200">
          <a:solidFill>
            <a:schemeClr val="tx1"/>
          </a:solidFill>
          <a:latin typeface="Poppins" panose="00000500000000000000" pitchFamily="2" charset="0"/>
          <a:ea typeface="+mn-ea"/>
          <a:cs typeface="Poppins" panose="00000500000000000000" pitchFamily="2"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715C119-6650-40BD-BA8E-92EDD31A091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 y="0"/>
            <a:ext cx="9144000" cy="6858000"/>
          </a:xfrm>
          <a:prstGeom prst="rect">
            <a:avLst/>
          </a:prstGeom>
        </p:spPr>
      </p:pic>
      <p:pic>
        <p:nvPicPr>
          <p:cNvPr id="3" name="Picture 2" descr="Text&#10;&#10;Description automatically generated">
            <a:extLst>
              <a:ext uri="{FF2B5EF4-FFF2-40B4-BE49-F238E27FC236}">
                <a16:creationId xmlns:a16="http://schemas.microsoft.com/office/drawing/2014/main" id="{5CE3A1A2-8F96-495E-9500-6F62A925A2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5031" y="5914238"/>
            <a:ext cx="1380462" cy="589651"/>
          </a:xfrm>
          <a:prstGeom prst="rect">
            <a:avLst/>
          </a:prstGeom>
        </p:spPr>
      </p:pic>
      <p:pic>
        <p:nvPicPr>
          <p:cNvPr id="4" name="Picture 3">
            <a:extLst>
              <a:ext uri="{FF2B5EF4-FFF2-40B4-BE49-F238E27FC236}">
                <a16:creationId xmlns:a16="http://schemas.microsoft.com/office/drawing/2014/main" id="{DD6D8922-E157-401F-BB9C-DE927E80CD5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729287" y="6059494"/>
            <a:ext cx="1160525" cy="444395"/>
          </a:xfrm>
          <a:prstGeom prst="rect">
            <a:avLst/>
          </a:prstGeom>
        </p:spPr>
      </p:pic>
      <p:pic>
        <p:nvPicPr>
          <p:cNvPr id="5" name="Picture 4">
            <a:extLst>
              <a:ext uri="{FF2B5EF4-FFF2-40B4-BE49-F238E27FC236}">
                <a16:creationId xmlns:a16="http://schemas.microsoft.com/office/drawing/2014/main" id="{882A6017-32DF-401D-9CD2-F36BC4FD4552}"/>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103606" y="5836348"/>
            <a:ext cx="620944" cy="655634"/>
          </a:xfrm>
          <a:prstGeom prst="rect">
            <a:avLst/>
          </a:prstGeom>
        </p:spPr>
      </p:pic>
      <p:sp>
        <p:nvSpPr>
          <p:cNvPr id="6" name="TextBox 5">
            <a:extLst>
              <a:ext uri="{FF2B5EF4-FFF2-40B4-BE49-F238E27FC236}">
                <a16:creationId xmlns:a16="http://schemas.microsoft.com/office/drawing/2014/main" id="{BFE89819-25D3-42A6-A2CC-8ADCB049D4E9}"/>
              </a:ext>
            </a:extLst>
          </p:cNvPr>
          <p:cNvSpPr txBox="1"/>
          <p:nvPr/>
        </p:nvSpPr>
        <p:spPr>
          <a:xfrm>
            <a:off x="402670" y="830510"/>
            <a:ext cx="6234337" cy="2246769"/>
          </a:xfrm>
          <a:prstGeom prst="rect">
            <a:avLst/>
          </a:prstGeom>
          <a:noFill/>
        </p:spPr>
        <p:txBody>
          <a:bodyPr wrap="square" rtlCol="0">
            <a:spAutoFit/>
          </a:bodyPr>
          <a:lstStyle/>
          <a:p>
            <a:r>
              <a:rPr lang="en-US" sz="7000" dirty="0">
                <a:solidFill>
                  <a:schemeClr val="bg1"/>
                </a:solidFill>
                <a:latin typeface="Poppins SemiBold" panose="00000700000000000000" pitchFamily="2" charset="0"/>
                <a:cs typeface="Poppins SemiBold" panose="00000700000000000000" pitchFamily="2" charset="0"/>
              </a:rPr>
              <a:t>NSFM Board Meeting</a:t>
            </a:r>
          </a:p>
        </p:txBody>
      </p:sp>
      <p:sp>
        <p:nvSpPr>
          <p:cNvPr id="8" name="TextBox 7">
            <a:extLst>
              <a:ext uri="{FF2B5EF4-FFF2-40B4-BE49-F238E27FC236}">
                <a16:creationId xmlns:a16="http://schemas.microsoft.com/office/drawing/2014/main" id="{FB5DFE60-E988-4A00-B2D9-41B942C57F03}"/>
              </a:ext>
            </a:extLst>
          </p:cNvPr>
          <p:cNvSpPr txBox="1"/>
          <p:nvPr/>
        </p:nvSpPr>
        <p:spPr>
          <a:xfrm>
            <a:off x="402670" y="3107570"/>
            <a:ext cx="5729773" cy="800219"/>
          </a:xfrm>
          <a:prstGeom prst="rect">
            <a:avLst/>
          </a:prstGeom>
          <a:noFill/>
        </p:spPr>
        <p:txBody>
          <a:bodyPr wrap="square" rtlCol="0">
            <a:spAutoFit/>
          </a:bodyPr>
          <a:lstStyle/>
          <a:p>
            <a:r>
              <a:rPr lang="en-US" sz="2300" dirty="0">
                <a:solidFill>
                  <a:schemeClr val="bg1"/>
                </a:solidFill>
                <a:latin typeface="Poppins" panose="00000500000000000000" pitchFamily="2" charset="0"/>
                <a:cs typeface="Poppins" panose="00000500000000000000" pitchFamily="2" charset="0"/>
              </a:rPr>
              <a:t>Municipal Wellness Program Update</a:t>
            </a:r>
          </a:p>
          <a:p>
            <a:r>
              <a:rPr lang="en-US" sz="2300" dirty="0">
                <a:solidFill>
                  <a:schemeClr val="bg1"/>
                </a:solidFill>
                <a:latin typeface="Poppins" panose="00000500000000000000" pitchFamily="2" charset="0"/>
                <a:cs typeface="Poppins" panose="00000500000000000000" pitchFamily="2" charset="0"/>
              </a:rPr>
              <a:t>November 4</a:t>
            </a:r>
            <a:r>
              <a:rPr lang="en-US" sz="2300" baseline="30000" dirty="0">
                <a:solidFill>
                  <a:schemeClr val="bg1"/>
                </a:solidFill>
                <a:latin typeface="Poppins" panose="00000500000000000000" pitchFamily="2" charset="0"/>
                <a:cs typeface="Poppins" panose="00000500000000000000" pitchFamily="2" charset="0"/>
              </a:rPr>
              <a:t>th</a:t>
            </a:r>
            <a:r>
              <a:rPr lang="en-US" sz="2300" dirty="0">
                <a:solidFill>
                  <a:schemeClr val="bg1"/>
                </a:solidFill>
                <a:latin typeface="Poppins" panose="00000500000000000000" pitchFamily="2" charset="0"/>
                <a:cs typeface="Poppins" panose="00000500000000000000" pitchFamily="2" charset="0"/>
              </a:rPr>
              <a:t>, 2025 </a:t>
            </a:r>
          </a:p>
        </p:txBody>
      </p:sp>
    </p:spTree>
    <p:extLst>
      <p:ext uri="{BB962C8B-B14F-4D97-AF65-F5344CB8AC3E}">
        <p14:creationId xmlns:p14="http://schemas.microsoft.com/office/powerpoint/2010/main" val="13073969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F19CB6-B227-481C-8FDE-01F0D6DF58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727B98-2CB9-4287-0DB3-53C70C2E50F7}"/>
              </a:ext>
            </a:extLst>
          </p:cNvPr>
          <p:cNvSpPr>
            <a:spLocks noGrp="1"/>
          </p:cNvSpPr>
          <p:nvPr>
            <p:ph type="title"/>
          </p:nvPr>
        </p:nvSpPr>
        <p:spPr>
          <a:xfrm>
            <a:off x="800100" y="1927955"/>
            <a:ext cx="7543800" cy="748455"/>
          </a:xfrm>
        </p:spPr>
        <p:txBody>
          <a:bodyPr>
            <a:noAutofit/>
          </a:bodyPr>
          <a:lstStyle/>
          <a:p>
            <a:r>
              <a:rPr lang="en-US" sz="3000" dirty="0"/>
              <a:t>Continue with what’s working well and simplify with focused connections  </a:t>
            </a:r>
          </a:p>
        </p:txBody>
      </p:sp>
      <p:sp>
        <p:nvSpPr>
          <p:cNvPr id="3" name="Title 1">
            <a:extLst>
              <a:ext uri="{FF2B5EF4-FFF2-40B4-BE49-F238E27FC236}">
                <a16:creationId xmlns:a16="http://schemas.microsoft.com/office/drawing/2014/main" id="{1EC7C8A2-B901-18BE-CA8E-B3F9E662C249}"/>
              </a:ext>
            </a:extLst>
          </p:cNvPr>
          <p:cNvSpPr txBox="1">
            <a:spLocks/>
          </p:cNvSpPr>
          <p:nvPr/>
        </p:nvSpPr>
        <p:spPr>
          <a:xfrm>
            <a:off x="4044315" y="151928"/>
            <a:ext cx="4719260" cy="748455"/>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3600" kern="1200" spc="-50" baseline="0">
                <a:solidFill>
                  <a:srgbClr val="6D6E70"/>
                </a:solidFill>
                <a:latin typeface="Poppins SemiBold" panose="00000700000000000000" pitchFamily="2" charset="0"/>
                <a:ea typeface="+mj-ea"/>
                <a:cs typeface="Poppins SemiBold" panose="00000700000000000000" pitchFamily="2" charset="0"/>
              </a:defRPr>
            </a:lvl1pPr>
          </a:lstStyle>
          <a:p>
            <a:r>
              <a:rPr lang="en-US" dirty="0">
                <a:solidFill>
                  <a:schemeClr val="bg1"/>
                </a:solidFill>
              </a:rPr>
              <a:t>Feedback is positive</a:t>
            </a:r>
          </a:p>
        </p:txBody>
      </p:sp>
      <p:sp>
        <p:nvSpPr>
          <p:cNvPr id="4" name="Text Placeholder 3">
            <a:extLst>
              <a:ext uri="{FF2B5EF4-FFF2-40B4-BE49-F238E27FC236}">
                <a16:creationId xmlns:a16="http://schemas.microsoft.com/office/drawing/2014/main" id="{2EDBCF73-EDA9-571C-3806-B3C994D54153}"/>
              </a:ext>
            </a:extLst>
          </p:cNvPr>
          <p:cNvSpPr txBox="1">
            <a:spLocks/>
          </p:cNvSpPr>
          <p:nvPr/>
        </p:nvSpPr>
        <p:spPr>
          <a:xfrm>
            <a:off x="528045" y="2899780"/>
            <a:ext cx="3703320" cy="736282"/>
          </a:xfrm>
          <a:prstGeom prst="rect">
            <a:avLst/>
          </a:prstGeom>
        </p:spPr>
        <p:txBody>
          <a:bodyP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solidFill>
                <a:latin typeface="Poppins" panose="00000500000000000000" pitchFamily="2" charset="0"/>
                <a:ea typeface="+mn-ea"/>
                <a:cs typeface="Poppins" panose="00000500000000000000" pitchFamily="2" charset="0"/>
              </a:defRPr>
            </a:lvl1pPr>
            <a:lvl2pPr marL="384048" indent="-182880" algn="l" defTabSz="914400" rtl="0" eaLnBrk="1" latinLnBrk="0" hangingPunct="1">
              <a:lnSpc>
                <a:spcPct val="90000"/>
              </a:lnSpc>
              <a:spcBef>
                <a:spcPts val="200"/>
              </a:spcBef>
              <a:spcAft>
                <a:spcPts val="400"/>
              </a:spcAft>
              <a:buClrTx/>
              <a:buFont typeface="Arial" panose="020B0604020202020204" pitchFamily="34" charset="0"/>
              <a:buChar char="•"/>
              <a:defRPr sz="1800" kern="1200">
                <a:solidFill>
                  <a:schemeClr val="tx1"/>
                </a:solidFill>
                <a:latin typeface="Poppins" panose="00000500000000000000" pitchFamily="2" charset="0"/>
                <a:ea typeface="+mn-ea"/>
                <a:cs typeface="Poppins" panose="00000500000000000000" pitchFamily="2" charset="0"/>
              </a:defRPr>
            </a:lvl2pPr>
            <a:lvl3pPr marL="566928" indent="-182880" algn="l" defTabSz="914400" rtl="0" eaLnBrk="1" latinLnBrk="0" hangingPunct="1">
              <a:lnSpc>
                <a:spcPct val="90000"/>
              </a:lnSpc>
              <a:spcBef>
                <a:spcPts val="200"/>
              </a:spcBef>
              <a:spcAft>
                <a:spcPts val="400"/>
              </a:spcAft>
              <a:buClrTx/>
              <a:buFont typeface="Arial" panose="020B0604020202020204" pitchFamily="34" charset="0"/>
              <a:buChar char="•"/>
              <a:defRPr sz="1400" kern="1200">
                <a:solidFill>
                  <a:schemeClr val="tx1"/>
                </a:solidFill>
                <a:latin typeface="Poppins" panose="00000500000000000000" pitchFamily="2" charset="0"/>
                <a:ea typeface="+mn-ea"/>
                <a:cs typeface="Poppins" panose="00000500000000000000" pitchFamily="2" charset="0"/>
              </a:defRPr>
            </a:lvl3pPr>
            <a:lvl4pPr marL="749808" indent="-182880" algn="l" defTabSz="914400" rtl="0" eaLnBrk="1" latinLnBrk="0" hangingPunct="1">
              <a:lnSpc>
                <a:spcPct val="90000"/>
              </a:lnSpc>
              <a:spcBef>
                <a:spcPts val="200"/>
              </a:spcBef>
              <a:spcAft>
                <a:spcPts val="400"/>
              </a:spcAft>
              <a:buClrTx/>
              <a:buFont typeface="Arial" panose="020B0604020202020204" pitchFamily="34" charset="0"/>
              <a:buChar char="•"/>
              <a:defRPr sz="1400" kern="1200">
                <a:solidFill>
                  <a:schemeClr val="tx1"/>
                </a:solidFill>
                <a:latin typeface="Poppins" panose="00000500000000000000" pitchFamily="2" charset="0"/>
                <a:ea typeface="+mn-ea"/>
                <a:cs typeface="Poppins" panose="00000500000000000000" pitchFamily="2" charset="0"/>
              </a:defRPr>
            </a:lvl4pPr>
            <a:lvl5pPr marL="932688" indent="-182880" algn="l" defTabSz="914400" rtl="0" eaLnBrk="1" latinLnBrk="0" hangingPunct="1">
              <a:lnSpc>
                <a:spcPct val="90000"/>
              </a:lnSpc>
              <a:spcBef>
                <a:spcPts val="200"/>
              </a:spcBef>
              <a:spcAft>
                <a:spcPts val="400"/>
              </a:spcAft>
              <a:buClrTx/>
              <a:buFont typeface="Arial" panose="020B0604020202020204" pitchFamily="34" charset="0"/>
              <a:buChar char="•"/>
              <a:defRPr sz="1400" kern="1200">
                <a:solidFill>
                  <a:schemeClr val="tx1"/>
                </a:solidFill>
                <a:latin typeface="Poppins" panose="00000500000000000000" pitchFamily="2" charset="0"/>
                <a:ea typeface="+mn-ea"/>
                <a:cs typeface="Poppins" panose="00000500000000000000" pitchFamily="2"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sz="2400" b="1" dirty="0"/>
              <a:t>Individual Health </a:t>
            </a:r>
          </a:p>
        </p:txBody>
      </p:sp>
      <p:sp>
        <p:nvSpPr>
          <p:cNvPr id="5" name="Oval 4">
            <a:extLst>
              <a:ext uri="{FF2B5EF4-FFF2-40B4-BE49-F238E27FC236}">
                <a16:creationId xmlns:a16="http://schemas.microsoft.com/office/drawing/2014/main" id="{F801EDB6-1471-6EC6-500B-6516B0DE80AF}"/>
              </a:ext>
            </a:extLst>
          </p:cNvPr>
          <p:cNvSpPr/>
          <p:nvPr/>
        </p:nvSpPr>
        <p:spPr>
          <a:xfrm>
            <a:off x="6266292" y="3289857"/>
            <a:ext cx="367665" cy="366600"/>
          </a:xfrm>
          <a:prstGeom prst="ellipse">
            <a:avLst/>
          </a:prstGeom>
          <a:solidFill>
            <a:schemeClr val="accent1"/>
          </a:solidFill>
          <a:ln>
            <a:solidFill>
              <a:schemeClr val="accent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3DD31C2-1879-6504-40AF-DD3EDF31D825}"/>
              </a:ext>
            </a:extLst>
          </p:cNvPr>
          <p:cNvSpPr/>
          <p:nvPr/>
        </p:nvSpPr>
        <p:spPr>
          <a:xfrm>
            <a:off x="6677168" y="3220661"/>
            <a:ext cx="1431423" cy="504992"/>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latin typeface="Poppins" panose="00000500000000000000" pitchFamily="2" charset="0"/>
                <a:cs typeface="Poppins" panose="00000500000000000000" pitchFamily="2" charset="0"/>
              </a:rPr>
              <a:t>Physical</a:t>
            </a:r>
          </a:p>
          <a:p>
            <a:pPr algn="ctr"/>
            <a:r>
              <a:rPr lang="en-US" sz="1400" dirty="0">
                <a:solidFill>
                  <a:schemeClr val="bg1"/>
                </a:solidFill>
                <a:latin typeface="Poppins" panose="00000500000000000000" pitchFamily="2" charset="0"/>
                <a:cs typeface="Poppins" panose="00000500000000000000" pitchFamily="2" charset="0"/>
              </a:rPr>
              <a:t>Dimension</a:t>
            </a:r>
            <a:r>
              <a:rPr lang="en-US" sz="1400" dirty="0">
                <a:solidFill>
                  <a:schemeClr val="accent6"/>
                </a:solidFill>
                <a:latin typeface="Poppins" panose="00000500000000000000" pitchFamily="2" charset="0"/>
                <a:cs typeface="Poppins" panose="00000500000000000000" pitchFamily="2" charset="0"/>
              </a:rPr>
              <a:t> </a:t>
            </a:r>
          </a:p>
        </p:txBody>
      </p:sp>
      <p:sp>
        <p:nvSpPr>
          <p:cNvPr id="7" name="Oval 6">
            <a:extLst>
              <a:ext uri="{FF2B5EF4-FFF2-40B4-BE49-F238E27FC236}">
                <a16:creationId xmlns:a16="http://schemas.microsoft.com/office/drawing/2014/main" id="{1AE73647-C07A-13E0-7584-392E8E31DD72}"/>
              </a:ext>
            </a:extLst>
          </p:cNvPr>
          <p:cNvSpPr/>
          <p:nvPr/>
        </p:nvSpPr>
        <p:spPr>
          <a:xfrm>
            <a:off x="6256253" y="3927922"/>
            <a:ext cx="367665" cy="366600"/>
          </a:xfrm>
          <a:prstGeom prst="ellipse">
            <a:avLst/>
          </a:prstGeom>
          <a:solidFill>
            <a:schemeClr val="accent2"/>
          </a:solidFill>
          <a:ln>
            <a:solidFill>
              <a:schemeClr val="accent2"/>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9DFA543-0701-25C5-3812-780E1E488C8B}"/>
              </a:ext>
            </a:extLst>
          </p:cNvPr>
          <p:cNvSpPr/>
          <p:nvPr/>
        </p:nvSpPr>
        <p:spPr>
          <a:xfrm>
            <a:off x="6677167" y="3853331"/>
            <a:ext cx="1437259" cy="504992"/>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latin typeface="Poppins" panose="00000500000000000000" pitchFamily="2" charset="0"/>
                <a:cs typeface="Poppins" panose="00000500000000000000" pitchFamily="2" charset="0"/>
              </a:rPr>
              <a:t>Mental</a:t>
            </a:r>
          </a:p>
          <a:p>
            <a:pPr algn="ctr"/>
            <a:r>
              <a:rPr lang="en-US" sz="1400" dirty="0">
                <a:solidFill>
                  <a:schemeClr val="bg1"/>
                </a:solidFill>
                <a:latin typeface="Poppins" panose="00000500000000000000" pitchFamily="2" charset="0"/>
                <a:cs typeface="Poppins" panose="00000500000000000000" pitchFamily="2" charset="0"/>
              </a:rPr>
              <a:t>Dimension</a:t>
            </a:r>
            <a:r>
              <a:rPr lang="en-US" sz="1400" dirty="0">
                <a:solidFill>
                  <a:schemeClr val="accent6"/>
                </a:solidFill>
                <a:latin typeface="Poppins" panose="00000500000000000000" pitchFamily="2" charset="0"/>
                <a:cs typeface="Poppins" panose="00000500000000000000" pitchFamily="2" charset="0"/>
              </a:rPr>
              <a:t> </a:t>
            </a:r>
          </a:p>
        </p:txBody>
      </p:sp>
      <p:sp>
        <p:nvSpPr>
          <p:cNvPr id="9" name="Oval 8">
            <a:extLst>
              <a:ext uri="{FF2B5EF4-FFF2-40B4-BE49-F238E27FC236}">
                <a16:creationId xmlns:a16="http://schemas.microsoft.com/office/drawing/2014/main" id="{5E4A000D-9EA0-E732-A16B-3E8F8C45C692}"/>
              </a:ext>
            </a:extLst>
          </p:cNvPr>
          <p:cNvSpPr/>
          <p:nvPr/>
        </p:nvSpPr>
        <p:spPr>
          <a:xfrm>
            <a:off x="6260687" y="5225566"/>
            <a:ext cx="367665" cy="366600"/>
          </a:xfrm>
          <a:prstGeom prst="ellipse">
            <a:avLst/>
          </a:prstGeom>
          <a:solidFill>
            <a:schemeClr val="accent4"/>
          </a:solidFill>
          <a:ln>
            <a:solidFill>
              <a:schemeClr val="accent4"/>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F4C8E7D-1AF1-5CED-2548-5C2BDE98A57F}"/>
              </a:ext>
            </a:extLst>
          </p:cNvPr>
          <p:cNvSpPr/>
          <p:nvPr/>
        </p:nvSpPr>
        <p:spPr>
          <a:xfrm>
            <a:off x="6687111" y="5143099"/>
            <a:ext cx="1427316" cy="5049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latin typeface="Poppins" panose="00000500000000000000" pitchFamily="2" charset="0"/>
                <a:cs typeface="Poppins" panose="00000500000000000000" pitchFamily="2" charset="0"/>
              </a:rPr>
              <a:t>Financial</a:t>
            </a:r>
          </a:p>
          <a:p>
            <a:pPr algn="ctr"/>
            <a:r>
              <a:rPr lang="en-US" sz="1400" dirty="0">
                <a:solidFill>
                  <a:schemeClr val="bg1"/>
                </a:solidFill>
                <a:latin typeface="Poppins" panose="00000500000000000000" pitchFamily="2" charset="0"/>
                <a:cs typeface="Poppins" panose="00000500000000000000" pitchFamily="2" charset="0"/>
              </a:rPr>
              <a:t>Dimension</a:t>
            </a:r>
            <a:endParaRPr lang="en-US" sz="1400" dirty="0">
              <a:solidFill>
                <a:schemeClr val="accent6"/>
              </a:solidFill>
              <a:latin typeface="Poppins" panose="00000500000000000000" pitchFamily="2" charset="0"/>
              <a:cs typeface="Poppins" panose="00000500000000000000" pitchFamily="2" charset="0"/>
            </a:endParaRPr>
          </a:p>
        </p:txBody>
      </p:sp>
      <p:sp>
        <p:nvSpPr>
          <p:cNvPr id="11" name="Oval 10">
            <a:extLst>
              <a:ext uri="{FF2B5EF4-FFF2-40B4-BE49-F238E27FC236}">
                <a16:creationId xmlns:a16="http://schemas.microsoft.com/office/drawing/2014/main" id="{6FD70696-A111-3A77-6227-6CDBA56BC161}"/>
              </a:ext>
            </a:extLst>
          </p:cNvPr>
          <p:cNvSpPr/>
          <p:nvPr/>
        </p:nvSpPr>
        <p:spPr>
          <a:xfrm>
            <a:off x="6251451" y="5847523"/>
            <a:ext cx="367665" cy="366600"/>
          </a:xfrm>
          <a:prstGeom prst="ellipse">
            <a:avLst/>
          </a:prstGeom>
          <a:solidFill>
            <a:schemeClr val="accent5"/>
          </a:solidFill>
          <a:ln>
            <a:solidFill>
              <a:schemeClr val="accent5"/>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7A73BB9-2612-F6E8-28BF-12EE0966C3A3}"/>
              </a:ext>
            </a:extLst>
          </p:cNvPr>
          <p:cNvSpPr/>
          <p:nvPr/>
        </p:nvSpPr>
        <p:spPr>
          <a:xfrm>
            <a:off x="6677168" y="5795728"/>
            <a:ext cx="1437258" cy="504992"/>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latin typeface="Poppins" panose="00000500000000000000" pitchFamily="2" charset="0"/>
                <a:cs typeface="Poppins" panose="00000500000000000000" pitchFamily="2" charset="0"/>
              </a:rPr>
              <a:t>Social</a:t>
            </a:r>
          </a:p>
          <a:p>
            <a:pPr algn="ctr"/>
            <a:r>
              <a:rPr lang="en-US" sz="1400" dirty="0">
                <a:solidFill>
                  <a:schemeClr val="bg1"/>
                </a:solidFill>
                <a:latin typeface="Poppins" panose="00000500000000000000" pitchFamily="2" charset="0"/>
                <a:cs typeface="Poppins" panose="00000500000000000000" pitchFamily="2" charset="0"/>
              </a:rPr>
              <a:t>Dimension</a:t>
            </a:r>
            <a:endParaRPr lang="en-US" sz="1400" dirty="0">
              <a:solidFill>
                <a:schemeClr val="accent6"/>
              </a:solidFill>
              <a:latin typeface="Poppins" panose="00000500000000000000" pitchFamily="2" charset="0"/>
              <a:cs typeface="Poppins" panose="00000500000000000000" pitchFamily="2" charset="0"/>
            </a:endParaRPr>
          </a:p>
        </p:txBody>
      </p:sp>
      <p:sp>
        <p:nvSpPr>
          <p:cNvPr id="15" name="Oval 14">
            <a:extLst>
              <a:ext uri="{FF2B5EF4-FFF2-40B4-BE49-F238E27FC236}">
                <a16:creationId xmlns:a16="http://schemas.microsoft.com/office/drawing/2014/main" id="{79A8849B-782C-46F3-96BE-919B0D5CC45D}"/>
              </a:ext>
            </a:extLst>
          </p:cNvPr>
          <p:cNvSpPr/>
          <p:nvPr/>
        </p:nvSpPr>
        <p:spPr>
          <a:xfrm>
            <a:off x="6250744" y="4568420"/>
            <a:ext cx="367665" cy="366600"/>
          </a:xfrm>
          <a:prstGeom prst="ellipse">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F342E50-D1CF-7308-A1D4-8BB7AFA92CA0}"/>
              </a:ext>
            </a:extLst>
          </p:cNvPr>
          <p:cNvSpPr/>
          <p:nvPr/>
        </p:nvSpPr>
        <p:spPr>
          <a:xfrm>
            <a:off x="6681276" y="4510429"/>
            <a:ext cx="1427316" cy="5049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latin typeface="Poppins" panose="00000500000000000000" pitchFamily="2" charset="0"/>
                <a:cs typeface="Poppins" panose="00000500000000000000" pitchFamily="2" charset="0"/>
              </a:rPr>
              <a:t>Workplace</a:t>
            </a:r>
          </a:p>
          <a:p>
            <a:pPr algn="ctr"/>
            <a:r>
              <a:rPr lang="en-US" sz="1400" dirty="0">
                <a:solidFill>
                  <a:schemeClr val="bg1"/>
                </a:solidFill>
                <a:latin typeface="Poppins" panose="00000500000000000000" pitchFamily="2" charset="0"/>
                <a:cs typeface="Poppins" panose="00000500000000000000" pitchFamily="2" charset="0"/>
              </a:rPr>
              <a:t>Dimension</a:t>
            </a:r>
            <a:r>
              <a:rPr lang="en-US" sz="1400" dirty="0">
                <a:solidFill>
                  <a:schemeClr val="accent6"/>
                </a:solidFill>
                <a:latin typeface="Poppins" panose="00000500000000000000" pitchFamily="2" charset="0"/>
                <a:cs typeface="Poppins" panose="00000500000000000000" pitchFamily="2" charset="0"/>
              </a:rPr>
              <a:t> </a:t>
            </a:r>
          </a:p>
        </p:txBody>
      </p:sp>
      <p:sp>
        <p:nvSpPr>
          <p:cNvPr id="17" name="Rectangle: Rounded Corners 16">
            <a:extLst>
              <a:ext uri="{FF2B5EF4-FFF2-40B4-BE49-F238E27FC236}">
                <a16:creationId xmlns:a16="http://schemas.microsoft.com/office/drawing/2014/main" id="{271FE924-284E-7B74-5186-1660513F8412}"/>
              </a:ext>
            </a:extLst>
          </p:cNvPr>
          <p:cNvSpPr/>
          <p:nvPr/>
        </p:nvSpPr>
        <p:spPr>
          <a:xfrm>
            <a:off x="528045" y="3435647"/>
            <a:ext cx="4662791" cy="2865073"/>
          </a:xfrm>
          <a:prstGeom prst="roundRect">
            <a:avLst>
              <a:gd name="adj" fmla="val 20905"/>
            </a:avLst>
          </a:prstGeom>
          <a:solidFill>
            <a:schemeClr val="tx2">
              <a:lumMod val="20000"/>
              <a:lumOff val="8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737360" tIns="0" rIns="274320" bIns="0" rtlCol="0" anchor="t"/>
          <a:lstStyle/>
          <a:p>
            <a:pPr defTabSz="914446">
              <a:lnSpc>
                <a:spcPct val="120000"/>
              </a:lnSpc>
              <a:spcAft>
                <a:spcPts val="600"/>
              </a:spcAft>
              <a:buClr>
                <a:srgbClr val="F3B921"/>
              </a:buClr>
              <a:buSzPct val="80000"/>
              <a:defRPr/>
            </a:pPr>
            <a:endParaRPr lang="en-US" sz="1400" i="1" dirty="0">
              <a:solidFill>
                <a:schemeClr val="tx1"/>
              </a:solidFill>
              <a:latin typeface="Poppins" panose="00000500000000000000" pitchFamily="2" charset="0"/>
              <a:cs typeface="Poppins" panose="00000500000000000000" pitchFamily="2" charset="0"/>
            </a:endParaRPr>
          </a:p>
        </p:txBody>
      </p:sp>
      <p:sp>
        <p:nvSpPr>
          <p:cNvPr id="18" name="Oval 17">
            <a:extLst>
              <a:ext uri="{FF2B5EF4-FFF2-40B4-BE49-F238E27FC236}">
                <a16:creationId xmlns:a16="http://schemas.microsoft.com/office/drawing/2014/main" id="{3309EEDD-8ADE-FFCA-6FCE-CE2A6B680CE8}"/>
              </a:ext>
            </a:extLst>
          </p:cNvPr>
          <p:cNvSpPr/>
          <p:nvPr/>
        </p:nvSpPr>
        <p:spPr>
          <a:xfrm>
            <a:off x="519418" y="3434144"/>
            <a:ext cx="1269039" cy="1240901"/>
          </a:xfrm>
          <a:prstGeom prst="ellipse">
            <a:avLst/>
          </a:prstGeom>
          <a:solidFill>
            <a:schemeClr val="tx1">
              <a:lumMod val="65000"/>
              <a:lumOff val="3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22625751-3172-E066-891E-7024E27BA62E}"/>
              </a:ext>
            </a:extLst>
          </p:cNvPr>
          <p:cNvSpPr/>
          <p:nvPr/>
        </p:nvSpPr>
        <p:spPr>
          <a:xfrm>
            <a:off x="1139724" y="3438236"/>
            <a:ext cx="1351054" cy="722257"/>
          </a:xfrm>
          <a:custGeom>
            <a:avLst/>
            <a:gdLst>
              <a:gd name="connsiteX0" fmla="*/ 952500 w 952500"/>
              <a:gd name="connsiteY0" fmla="*/ 0 h 552450"/>
              <a:gd name="connsiteX1" fmla="*/ 0 w 952500"/>
              <a:gd name="connsiteY1" fmla="*/ 0 h 552450"/>
              <a:gd name="connsiteX2" fmla="*/ 581025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581025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581025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581025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581025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507124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507124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507124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43527"/>
              <a:gd name="connsiteX1" fmla="*/ 0 w 952500"/>
              <a:gd name="connsiteY1" fmla="*/ 0 h 543527"/>
              <a:gd name="connsiteX2" fmla="*/ 453625 w 952500"/>
              <a:gd name="connsiteY2" fmla="*/ 543527 h 543527"/>
              <a:gd name="connsiteX3" fmla="*/ 952500 w 952500"/>
              <a:gd name="connsiteY3" fmla="*/ 0 h 543527"/>
              <a:gd name="connsiteX0" fmla="*/ 952500 w 952500"/>
              <a:gd name="connsiteY0" fmla="*/ 0 h 543527"/>
              <a:gd name="connsiteX1" fmla="*/ 0 w 952500"/>
              <a:gd name="connsiteY1" fmla="*/ 0 h 543527"/>
              <a:gd name="connsiteX2" fmla="*/ 453625 w 952500"/>
              <a:gd name="connsiteY2" fmla="*/ 543527 h 543527"/>
              <a:gd name="connsiteX3" fmla="*/ 952500 w 952500"/>
              <a:gd name="connsiteY3" fmla="*/ 0 h 543527"/>
              <a:gd name="connsiteX0" fmla="*/ 952500 w 952500"/>
              <a:gd name="connsiteY0" fmla="*/ 0 h 543527"/>
              <a:gd name="connsiteX1" fmla="*/ 0 w 952500"/>
              <a:gd name="connsiteY1" fmla="*/ 0 h 543527"/>
              <a:gd name="connsiteX2" fmla="*/ 453625 w 952500"/>
              <a:gd name="connsiteY2" fmla="*/ 543527 h 543527"/>
              <a:gd name="connsiteX3" fmla="*/ 952500 w 952500"/>
              <a:gd name="connsiteY3" fmla="*/ 0 h 543527"/>
            </a:gdLst>
            <a:ahLst/>
            <a:cxnLst>
              <a:cxn ang="0">
                <a:pos x="connsiteX0" y="connsiteY0"/>
              </a:cxn>
              <a:cxn ang="0">
                <a:pos x="connsiteX1" y="connsiteY1"/>
              </a:cxn>
              <a:cxn ang="0">
                <a:pos x="connsiteX2" y="connsiteY2"/>
              </a:cxn>
              <a:cxn ang="0">
                <a:pos x="connsiteX3" y="connsiteY3"/>
              </a:cxn>
            </a:cxnLst>
            <a:rect l="l" t="t" r="r" b="b"/>
            <a:pathLst>
              <a:path w="952500" h="543527">
                <a:moveTo>
                  <a:pt x="952500" y="0"/>
                </a:moveTo>
                <a:lnTo>
                  <a:pt x="0" y="0"/>
                </a:lnTo>
                <a:cubicBezTo>
                  <a:pt x="337535" y="89447"/>
                  <a:pt x="419248" y="320730"/>
                  <a:pt x="453625" y="543527"/>
                </a:cubicBezTo>
                <a:cubicBezTo>
                  <a:pt x="483843" y="191654"/>
                  <a:pt x="667079" y="126454"/>
                  <a:pt x="952500" y="0"/>
                </a:cubicBezTo>
                <a:close/>
              </a:path>
            </a:pathLst>
          </a:custGeom>
          <a:solidFill>
            <a:schemeClr val="tx1">
              <a:lumMod val="65000"/>
              <a:lumOff val="3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4F92A60D-0A9E-195F-4C95-5AB70C8DAEF2}"/>
              </a:ext>
            </a:extLst>
          </p:cNvPr>
          <p:cNvSpPr/>
          <p:nvPr/>
        </p:nvSpPr>
        <p:spPr>
          <a:xfrm>
            <a:off x="702085" y="3645307"/>
            <a:ext cx="884056" cy="784557"/>
          </a:xfrm>
          <a:prstGeom prst="ellipse">
            <a:avLst/>
          </a:prstGeom>
          <a:solidFill>
            <a:srgbClr val="FFFFFF"/>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21" name="Oval 20">
            <a:extLst>
              <a:ext uri="{FF2B5EF4-FFF2-40B4-BE49-F238E27FC236}">
                <a16:creationId xmlns:a16="http://schemas.microsoft.com/office/drawing/2014/main" id="{CE4728DB-D766-ECFB-EC1C-08BE25DC7803}"/>
              </a:ext>
            </a:extLst>
          </p:cNvPr>
          <p:cNvSpPr/>
          <p:nvPr/>
        </p:nvSpPr>
        <p:spPr>
          <a:xfrm>
            <a:off x="2261550" y="4116803"/>
            <a:ext cx="425358" cy="425358"/>
          </a:xfrm>
          <a:prstGeom prst="ellipse">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1400" b="1" dirty="0">
              <a:solidFill>
                <a:schemeClr val="bg1"/>
              </a:solidFill>
              <a:effectLst>
                <a:outerShdw blurRad="38100" dist="38100" dir="2700000" algn="tl">
                  <a:srgbClr val="000000">
                    <a:alpha val="43137"/>
                  </a:srgbClr>
                </a:outerShdw>
              </a:effectLst>
            </a:endParaRPr>
          </a:p>
        </p:txBody>
      </p:sp>
      <p:pic>
        <p:nvPicPr>
          <p:cNvPr id="22" name="Picture 21">
            <a:extLst>
              <a:ext uri="{FF2B5EF4-FFF2-40B4-BE49-F238E27FC236}">
                <a16:creationId xmlns:a16="http://schemas.microsoft.com/office/drawing/2014/main" id="{477D58EC-0AB0-D9B9-BBA3-395B7ADF1027}"/>
              </a:ext>
            </a:extLst>
          </p:cNvPr>
          <p:cNvPicPr>
            <a:picLocks noChangeAspect="1"/>
          </p:cNvPicPr>
          <p:nvPr/>
        </p:nvPicPr>
        <p:blipFill>
          <a:blip r:embed="rId3">
            <a:biLevel thresh="75000"/>
          </a:blip>
          <a:stretch>
            <a:fillRect/>
          </a:stretch>
        </p:blipFill>
        <p:spPr>
          <a:xfrm>
            <a:off x="928270" y="3819904"/>
            <a:ext cx="465722" cy="465722"/>
          </a:xfrm>
          <a:prstGeom prst="rect">
            <a:avLst/>
          </a:prstGeom>
        </p:spPr>
      </p:pic>
      <p:sp>
        <p:nvSpPr>
          <p:cNvPr id="13" name="TextBox 12">
            <a:extLst>
              <a:ext uri="{FF2B5EF4-FFF2-40B4-BE49-F238E27FC236}">
                <a16:creationId xmlns:a16="http://schemas.microsoft.com/office/drawing/2014/main" id="{4393AE00-BF2D-A229-BC42-21CE1072C8EE}"/>
              </a:ext>
            </a:extLst>
          </p:cNvPr>
          <p:cNvSpPr txBox="1"/>
          <p:nvPr/>
        </p:nvSpPr>
        <p:spPr>
          <a:xfrm>
            <a:off x="1828936" y="3816198"/>
            <a:ext cx="3321421" cy="2031325"/>
          </a:xfrm>
          <a:prstGeom prst="rect">
            <a:avLst/>
          </a:prstGeom>
          <a:noFill/>
        </p:spPr>
        <p:txBody>
          <a:bodyPr wrap="square" rtlCol="0">
            <a:spAutoFit/>
          </a:bodyPr>
          <a:lstStyle/>
          <a:p>
            <a:r>
              <a:rPr lang="en-US" sz="1400" dirty="0"/>
              <a:t>Workplace responsibility to </a:t>
            </a:r>
            <a:r>
              <a:rPr lang="en-US" sz="1400" b="1" dirty="0"/>
              <a:t>provide resources, tools, training and campaigns </a:t>
            </a:r>
            <a:r>
              <a:rPr lang="en-US" sz="1400" dirty="0"/>
              <a:t>that meet the employees needs and support their total health (mental, physical, financial, social, etc.)</a:t>
            </a:r>
          </a:p>
          <a:p>
            <a:endParaRPr lang="en-US" sz="1400" dirty="0"/>
          </a:p>
          <a:p>
            <a:r>
              <a:rPr lang="en-US" sz="1400" dirty="0"/>
              <a:t>Employee’s responsibility to use the available resources and tools to manage and support their own health &amp; well-being</a:t>
            </a:r>
          </a:p>
        </p:txBody>
      </p:sp>
      <p:grpSp>
        <p:nvGrpSpPr>
          <p:cNvPr id="14" name="Group 13">
            <a:extLst>
              <a:ext uri="{FF2B5EF4-FFF2-40B4-BE49-F238E27FC236}">
                <a16:creationId xmlns:a16="http://schemas.microsoft.com/office/drawing/2014/main" id="{05B4D33C-F1FE-F441-85E3-26DA97475B51}"/>
              </a:ext>
            </a:extLst>
          </p:cNvPr>
          <p:cNvGrpSpPr/>
          <p:nvPr/>
        </p:nvGrpSpPr>
        <p:grpSpPr>
          <a:xfrm>
            <a:off x="1140427" y="5901820"/>
            <a:ext cx="3015938" cy="348855"/>
            <a:chOff x="7432529" y="5364858"/>
            <a:chExt cx="3015938" cy="348855"/>
          </a:xfrm>
        </p:grpSpPr>
        <p:sp>
          <p:nvSpPr>
            <p:cNvPr id="26" name="Right Arrow 19">
              <a:extLst>
                <a:ext uri="{FF2B5EF4-FFF2-40B4-BE49-F238E27FC236}">
                  <a16:creationId xmlns:a16="http://schemas.microsoft.com/office/drawing/2014/main" id="{AF6342C9-6904-98FC-12BC-1F0F3D75DFDD}"/>
                </a:ext>
              </a:extLst>
            </p:cNvPr>
            <p:cNvSpPr/>
            <p:nvPr/>
          </p:nvSpPr>
          <p:spPr>
            <a:xfrm>
              <a:off x="7432529" y="5364858"/>
              <a:ext cx="612775" cy="348855"/>
            </a:xfrm>
            <a:prstGeom prst="rightArrow">
              <a:avLst>
                <a:gd name="adj1" fmla="val 50000"/>
                <a:gd name="adj2" fmla="val 36021"/>
              </a:avLst>
            </a:prstGeom>
            <a:solidFill>
              <a:schemeClr val="tx1">
                <a:lumMod val="65000"/>
                <a:lumOff val="35000"/>
              </a:schemeClr>
            </a:solidFill>
            <a:ln w="12700"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mj-lt"/>
                <a:ea typeface="+mn-ea"/>
                <a:cs typeface="+mn-cs"/>
              </a:endParaRPr>
            </a:p>
          </p:txBody>
        </p:sp>
        <p:sp>
          <p:nvSpPr>
            <p:cNvPr id="27" name="Rectangle 26">
              <a:extLst>
                <a:ext uri="{FF2B5EF4-FFF2-40B4-BE49-F238E27FC236}">
                  <a16:creationId xmlns:a16="http://schemas.microsoft.com/office/drawing/2014/main" id="{7879EDBD-6997-1FF2-F564-FE3B43BAD77E}"/>
                </a:ext>
              </a:extLst>
            </p:cNvPr>
            <p:cNvSpPr/>
            <p:nvPr/>
          </p:nvSpPr>
          <p:spPr>
            <a:xfrm>
              <a:off x="8109257" y="5373299"/>
              <a:ext cx="2339210" cy="317010"/>
            </a:xfrm>
            <a:prstGeom prst="rect">
              <a:avLst/>
            </a:prstGeom>
            <a:noFill/>
            <a:ln w="12700" cap="flat" cmpd="sng" algn="ctr">
              <a:solidFill>
                <a:schemeClr val="accent6"/>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1400" b="1" dirty="0"/>
                <a:t>Requires focus and attention</a:t>
              </a:r>
            </a:p>
          </p:txBody>
        </p:sp>
      </p:grpSp>
    </p:spTree>
    <p:extLst>
      <p:ext uri="{BB962C8B-B14F-4D97-AF65-F5344CB8AC3E}">
        <p14:creationId xmlns:p14="http://schemas.microsoft.com/office/powerpoint/2010/main" val="3659583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930484-1E35-003E-FF89-A49D103C5AB6}"/>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E5F20EDE-3E3F-6882-BEF6-7CEECECEB853}"/>
              </a:ext>
            </a:extLst>
          </p:cNvPr>
          <p:cNvSpPr txBox="1">
            <a:spLocks/>
          </p:cNvSpPr>
          <p:nvPr/>
        </p:nvSpPr>
        <p:spPr>
          <a:xfrm>
            <a:off x="307952" y="272957"/>
            <a:ext cx="8836047" cy="748455"/>
          </a:xfrm>
          <a:prstGeom prst="rect">
            <a:avLst/>
          </a:prstGeom>
        </p:spPr>
        <p:txBody>
          <a:bodyPr/>
          <a:lstStyle>
            <a:lvl1pPr algn="l" defTabSz="914400" rtl="0" eaLnBrk="1" latinLnBrk="0" hangingPunct="1">
              <a:lnSpc>
                <a:spcPct val="85000"/>
              </a:lnSpc>
              <a:spcBef>
                <a:spcPct val="0"/>
              </a:spcBef>
              <a:buNone/>
              <a:defRPr sz="3600" kern="1200" spc="-50" baseline="0">
                <a:solidFill>
                  <a:srgbClr val="6D6E70"/>
                </a:solidFill>
                <a:latin typeface="Poppins SemiBold" panose="00000700000000000000" pitchFamily="2" charset="0"/>
                <a:ea typeface="+mj-ea"/>
                <a:cs typeface="Poppins SemiBold" panose="00000700000000000000" pitchFamily="2" charset="0"/>
              </a:defRPr>
            </a:lvl1pPr>
          </a:lstStyle>
          <a:p>
            <a:r>
              <a:rPr lang="en-US" dirty="0"/>
              <a:t>High Level Planning – Next Steps</a:t>
            </a:r>
          </a:p>
          <a:p>
            <a:r>
              <a:rPr lang="en-US" sz="2400" i="1" dirty="0"/>
              <a:t>October 2025 – March 2026</a:t>
            </a:r>
          </a:p>
        </p:txBody>
      </p:sp>
      <p:sp>
        <p:nvSpPr>
          <p:cNvPr id="8" name="Rectangle 7">
            <a:extLst>
              <a:ext uri="{FF2B5EF4-FFF2-40B4-BE49-F238E27FC236}">
                <a16:creationId xmlns:a16="http://schemas.microsoft.com/office/drawing/2014/main" id="{861E7E52-EBC9-91F5-FB6E-A79E0BEC1086}"/>
              </a:ext>
            </a:extLst>
          </p:cNvPr>
          <p:cNvSpPr/>
          <p:nvPr/>
        </p:nvSpPr>
        <p:spPr>
          <a:xfrm>
            <a:off x="457200" y="1280823"/>
            <a:ext cx="8538533" cy="5091402"/>
          </a:xfrm>
          <a:prstGeom prst="rect">
            <a:avLst/>
          </a:prstGeom>
          <a:no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600" b="1" dirty="0">
                <a:solidFill>
                  <a:schemeClr val="tx1"/>
                </a:solidFill>
                <a:latin typeface="Poppins" panose="00000500000000000000" pitchFamily="2" charset="0"/>
                <a:cs typeface="Poppins" panose="00000500000000000000" pitchFamily="2" charset="0"/>
              </a:rPr>
              <a:t>Continue with all items in Budget, including: </a:t>
            </a:r>
          </a:p>
          <a:p>
            <a:pPr marL="285750" indent="-285750">
              <a:buFont typeface="Arial" panose="020B0604020202020204" pitchFamily="34" charset="0"/>
              <a:buChar char="•"/>
            </a:pPr>
            <a:r>
              <a:rPr lang="en-US" sz="1400" dirty="0">
                <a:solidFill>
                  <a:schemeClr val="tx1"/>
                </a:solidFill>
                <a:latin typeface="Poppins" panose="00000500000000000000" pitchFamily="2" charset="0"/>
                <a:cs typeface="Poppins" panose="00000500000000000000" pitchFamily="2" charset="0"/>
              </a:rPr>
              <a:t>Executing Wellness Calendar (Communications, Webinars, Workshops, Municipal Wellness Day, Challenges, The Working Mind Training, etc.) </a:t>
            </a:r>
            <a:endParaRPr lang="en-US" sz="1100" i="1" dirty="0">
              <a:solidFill>
                <a:schemeClr val="tx1"/>
              </a:solidFill>
              <a:latin typeface="Poppins" panose="00000500000000000000" pitchFamily="2" charset="0"/>
              <a:cs typeface="Poppins" panose="00000500000000000000" pitchFamily="2" charset="0"/>
            </a:endParaRPr>
          </a:p>
          <a:p>
            <a:pPr marL="285750" indent="-285750">
              <a:buFont typeface="Arial" panose="020B0604020202020204" pitchFamily="34" charset="0"/>
              <a:buChar char="•"/>
            </a:pPr>
            <a:r>
              <a:rPr lang="en-US" sz="1400" dirty="0">
                <a:solidFill>
                  <a:schemeClr val="tx1"/>
                </a:solidFill>
                <a:latin typeface="Poppins" panose="00000500000000000000" pitchFamily="2" charset="0"/>
                <a:cs typeface="Poppins" panose="00000500000000000000" pitchFamily="2" charset="0"/>
              </a:rPr>
              <a:t>Wellness Grants </a:t>
            </a:r>
          </a:p>
          <a:p>
            <a:pPr marL="285750" indent="-285750">
              <a:buFont typeface="Arial" panose="020B0604020202020204" pitchFamily="34" charset="0"/>
              <a:buChar char="•"/>
            </a:pPr>
            <a:r>
              <a:rPr lang="en-US" sz="1400" dirty="0">
                <a:solidFill>
                  <a:schemeClr val="tx1"/>
                </a:solidFill>
                <a:latin typeface="Poppins" panose="00000500000000000000" pitchFamily="2" charset="0"/>
                <a:cs typeface="Poppins" panose="00000500000000000000" pitchFamily="2" charset="0"/>
              </a:rPr>
              <a:t>AMANS and NSFM conferences</a:t>
            </a:r>
          </a:p>
          <a:p>
            <a:pPr marL="285750" indent="-285750">
              <a:buFont typeface="Arial" panose="020B0604020202020204" pitchFamily="34" charset="0"/>
              <a:buChar char="•"/>
            </a:pPr>
            <a:r>
              <a:rPr lang="en-US" sz="1400" dirty="0">
                <a:solidFill>
                  <a:schemeClr val="tx1"/>
                </a:solidFill>
                <a:latin typeface="Poppins" panose="00000500000000000000" pitchFamily="2" charset="0"/>
                <a:cs typeface="Poppins" panose="00000500000000000000" pitchFamily="2" charset="0"/>
              </a:rPr>
              <a:t>Hiring the new coordinator (includes professional development)</a:t>
            </a:r>
          </a:p>
          <a:p>
            <a:endParaRPr lang="en-US" sz="1400" dirty="0">
              <a:solidFill>
                <a:schemeClr val="tx1"/>
              </a:solidFill>
              <a:latin typeface="Poppins" panose="00000500000000000000" pitchFamily="2" charset="0"/>
              <a:cs typeface="Poppins" panose="00000500000000000000" pitchFamily="2" charset="0"/>
            </a:endParaRPr>
          </a:p>
          <a:p>
            <a:endParaRPr lang="en-US" sz="1600" b="1" dirty="0">
              <a:solidFill>
                <a:schemeClr val="tx1"/>
              </a:solidFill>
              <a:latin typeface="Poppins" panose="00000500000000000000" pitchFamily="2" charset="0"/>
              <a:cs typeface="Poppins" panose="00000500000000000000" pitchFamily="2" charset="0"/>
            </a:endParaRPr>
          </a:p>
          <a:p>
            <a:r>
              <a:rPr lang="en-US" sz="1600" b="1" dirty="0">
                <a:solidFill>
                  <a:schemeClr val="tx1"/>
                </a:solidFill>
                <a:latin typeface="Poppins" panose="00000500000000000000" pitchFamily="2" charset="0"/>
                <a:cs typeface="Poppins" panose="00000500000000000000" pitchFamily="2" charset="0"/>
              </a:rPr>
              <a:t>Evolve the Wellness Program:</a:t>
            </a:r>
            <a:endParaRPr lang="en-US" sz="1600" dirty="0">
              <a:solidFill>
                <a:schemeClr val="tx1"/>
              </a:solidFill>
              <a:latin typeface="Poppins" panose="00000500000000000000" pitchFamily="2" charset="0"/>
              <a:cs typeface="Poppins" panose="00000500000000000000" pitchFamily="2" charset="0"/>
            </a:endParaRPr>
          </a:p>
        </p:txBody>
      </p:sp>
      <p:sp>
        <p:nvSpPr>
          <p:cNvPr id="3" name="Rectangle 2">
            <a:extLst>
              <a:ext uri="{FF2B5EF4-FFF2-40B4-BE49-F238E27FC236}">
                <a16:creationId xmlns:a16="http://schemas.microsoft.com/office/drawing/2014/main" id="{B927FDBF-7746-BD6C-A75C-6E6C7825BB02}"/>
              </a:ext>
            </a:extLst>
          </p:cNvPr>
          <p:cNvSpPr/>
          <p:nvPr/>
        </p:nvSpPr>
        <p:spPr>
          <a:xfrm>
            <a:off x="600074" y="3514725"/>
            <a:ext cx="3686177" cy="1076325"/>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Poppins" panose="00000500000000000000" pitchFamily="2" charset="0"/>
                <a:cs typeface="Poppins" panose="00000500000000000000" pitchFamily="2" charset="0"/>
              </a:rPr>
              <a:t>Wellness Program Tracking             and Governance</a:t>
            </a:r>
          </a:p>
        </p:txBody>
      </p:sp>
      <p:sp>
        <p:nvSpPr>
          <p:cNvPr id="5" name="Rectangle 4">
            <a:extLst>
              <a:ext uri="{FF2B5EF4-FFF2-40B4-BE49-F238E27FC236}">
                <a16:creationId xmlns:a16="http://schemas.microsoft.com/office/drawing/2014/main" id="{434C147F-8088-A63F-7C93-2D5D0936DA5B}"/>
              </a:ext>
            </a:extLst>
          </p:cNvPr>
          <p:cNvSpPr/>
          <p:nvPr/>
        </p:nvSpPr>
        <p:spPr>
          <a:xfrm>
            <a:off x="4572000" y="3514725"/>
            <a:ext cx="3686177" cy="1076325"/>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Poppins" panose="00000500000000000000" pitchFamily="2" charset="0"/>
                <a:cs typeface="Poppins" panose="00000500000000000000" pitchFamily="2" charset="0"/>
              </a:rPr>
              <a:t>Wellness Committee                   and Champions </a:t>
            </a:r>
          </a:p>
        </p:txBody>
      </p:sp>
      <p:sp>
        <p:nvSpPr>
          <p:cNvPr id="6" name="Rectangle 5">
            <a:extLst>
              <a:ext uri="{FF2B5EF4-FFF2-40B4-BE49-F238E27FC236}">
                <a16:creationId xmlns:a16="http://schemas.microsoft.com/office/drawing/2014/main" id="{3344C89B-45FF-6369-0AD7-36BB79167923}"/>
              </a:ext>
            </a:extLst>
          </p:cNvPr>
          <p:cNvSpPr/>
          <p:nvPr/>
        </p:nvSpPr>
        <p:spPr>
          <a:xfrm>
            <a:off x="600074" y="4850461"/>
            <a:ext cx="3686177" cy="1076325"/>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Poppins" panose="00000500000000000000" pitchFamily="2" charset="0"/>
                <a:cs typeface="Poppins" panose="00000500000000000000" pitchFamily="2" charset="0"/>
              </a:rPr>
              <a:t>Wellness Website</a:t>
            </a:r>
          </a:p>
        </p:txBody>
      </p:sp>
      <p:sp>
        <p:nvSpPr>
          <p:cNvPr id="7" name="Rectangle 6">
            <a:extLst>
              <a:ext uri="{FF2B5EF4-FFF2-40B4-BE49-F238E27FC236}">
                <a16:creationId xmlns:a16="http://schemas.microsoft.com/office/drawing/2014/main" id="{AE1FEABB-F474-3952-3A8A-5806BE55FDB4}"/>
              </a:ext>
            </a:extLst>
          </p:cNvPr>
          <p:cNvSpPr/>
          <p:nvPr/>
        </p:nvSpPr>
        <p:spPr>
          <a:xfrm>
            <a:off x="4572001" y="4850462"/>
            <a:ext cx="3686177" cy="1076325"/>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Poppins" panose="00000500000000000000" pitchFamily="2" charset="0"/>
                <a:cs typeface="Poppins" panose="00000500000000000000" pitchFamily="2" charset="0"/>
              </a:rPr>
              <a:t>Miscellaneous Support</a:t>
            </a:r>
          </a:p>
        </p:txBody>
      </p:sp>
    </p:spTree>
    <p:extLst>
      <p:ext uri="{BB962C8B-B14F-4D97-AF65-F5344CB8AC3E}">
        <p14:creationId xmlns:p14="http://schemas.microsoft.com/office/powerpoint/2010/main" val="57861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7BD6A8-5BC6-2A0E-99F3-FB02A14E1BDB}"/>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D257FEEA-EEB7-5AE0-98F5-3E70D2582525}"/>
              </a:ext>
            </a:extLst>
          </p:cNvPr>
          <p:cNvSpPr txBox="1">
            <a:spLocks/>
          </p:cNvSpPr>
          <p:nvPr/>
        </p:nvSpPr>
        <p:spPr>
          <a:xfrm>
            <a:off x="307952" y="272957"/>
            <a:ext cx="8836047" cy="748455"/>
          </a:xfrm>
          <a:prstGeom prst="rect">
            <a:avLst/>
          </a:prstGeom>
        </p:spPr>
        <p:txBody>
          <a:bodyPr/>
          <a:lstStyle>
            <a:lvl1pPr algn="l" defTabSz="914400" rtl="0" eaLnBrk="1" latinLnBrk="0" hangingPunct="1">
              <a:lnSpc>
                <a:spcPct val="85000"/>
              </a:lnSpc>
              <a:spcBef>
                <a:spcPct val="0"/>
              </a:spcBef>
              <a:buNone/>
              <a:defRPr sz="3600" kern="1200" spc="-50" baseline="0">
                <a:solidFill>
                  <a:srgbClr val="6D6E70"/>
                </a:solidFill>
                <a:latin typeface="Poppins SemiBold" panose="00000700000000000000" pitchFamily="2" charset="0"/>
                <a:ea typeface="+mj-ea"/>
                <a:cs typeface="Poppins SemiBold" panose="00000700000000000000" pitchFamily="2" charset="0"/>
              </a:defRPr>
            </a:lvl1pPr>
          </a:lstStyle>
          <a:p>
            <a:r>
              <a:rPr lang="en-US" dirty="0"/>
              <a:t>High Level Planning – Next Steps</a:t>
            </a:r>
          </a:p>
          <a:p>
            <a:r>
              <a:rPr lang="en-US" sz="2400" i="1" dirty="0"/>
              <a:t>April 2026 – March 2027</a:t>
            </a:r>
          </a:p>
        </p:txBody>
      </p:sp>
      <p:sp>
        <p:nvSpPr>
          <p:cNvPr id="8" name="Rectangle 7">
            <a:extLst>
              <a:ext uri="{FF2B5EF4-FFF2-40B4-BE49-F238E27FC236}">
                <a16:creationId xmlns:a16="http://schemas.microsoft.com/office/drawing/2014/main" id="{1A2EABB2-604F-3F11-425D-069CF6B5A2D7}"/>
              </a:ext>
            </a:extLst>
          </p:cNvPr>
          <p:cNvSpPr/>
          <p:nvPr/>
        </p:nvSpPr>
        <p:spPr>
          <a:xfrm>
            <a:off x="457202" y="2759044"/>
            <a:ext cx="8270340" cy="2143126"/>
          </a:xfrm>
          <a:prstGeom prst="rect">
            <a:avLst/>
          </a:prstGeom>
          <a:no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600" b="1" dirty="0">
                <a:solidFill>
                  <a:schemeClr val="tx1"/>
                </a:solidFill>
                <a:latin typeface="Poppins" panose="00000500000000000000" pitchFamily="2" charset="0"/>
                <a:cs typeface="Poppins" panose="00000500000000000000" pitchFamily="2" charset="0"/>
              </a:rPr>
              <a:t>We will evolve the Wellness Program to meet the current needs of all audiences – start to shift the focus on some organizational health items to  re-establish the focus of the Wellness Strategy.  We will continue to evolve the Wellness Program in the following ways:</a:t>
            </a:r>
            <a:endParaRPr lang="en-US" sz="1600" dirty="0">
              <a:solidFill>
                <a:schemeClr val="tx1"/>
              </a:solidFill>
              <a:latin typeface="Poppins" panose="00000500000000000000" pitchFamily="2" charset="0"/>
              <a:cs typeface="Poppins" panose="00000500000000000000" pitchFamily="2" charset="0"/>
            </a:endParaRPr>
          </a:p>
        </p:txBody>
      </p:sp>
      <p:sp>
        <p:nvSpPr>
          <p:cNvPr id="2" name="Rectangle 1">
            <a:extLst>
              <a:ext uri="{FF2B5EF4-FFF2-40B4-BE49-F238E27FC236}">
                <a16:creationId xmlns:a16="http://schemas.microsoft.com/office/drawing/2014/main" id="{69EEF0E7-3D51-1B70-0346-CA5FE0D498B5}"/>
              </a:ext>
            </a:extLst>
          </p:cNvPr>
          <p:cNvSpPr/>
          <p:nvPr/>
        </p:nvSpPr>
        <p:spPr>
          <a:xfrm>
            <a:off x="457201" y="1621316"/>
            <a:ext cx="7983836" cy="632998"/>
          </a:xfrm>
          <a:prstGeom prst="rect">
            <a:avLst/>
          </a:prstGeom>
          <a:solidFill>
            <a:schemeClr val="bg1">
              <a:lumMod val="95000"/>
            </a:scheme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sz="1600" b="1" dirty="0">
                <a:solidFill>
                  <a:schemeClr val="tx1"/>
                </a:solidFill>
                <a:latin typeface="Poppins" panose="00000500000000000000" pitchFamily="2" charset="0"/>
                <a:cs typeface="Poppins" panose="00000500000000000000" pitchFamily="2" charset="0"/>
              </a:rPr>
              <a:t>All items outlined in the budget will continue throughout this program year to support employees, elected officials and municipalities. </a:t>
            </a:r>
          </a:p>
        </p:txBody>
      </p:sp>
      <p:sp>
        <p:nvSpPr>
          <p:cNvPr id="5" name="Rectangle 4">
            <a:extLst>
              <a:ext uri="{FF2B5EF4-FFF2-40B4-BE49-F238E27FC236}">
                <a16:creationId xmlns:a16="http://schemas.microsoft.com/office/drawing/2014/main" id="{410F7FAB-ADEB-867B-15C3-9895AD20EA6A}"/>
              </a:ext>
            </a:extLst>
          </p:cNvPr>
          <p:cNvSpPr/>
          <p:nvPr/>
        </p:nvSpPr>
        <p:spPr>
          <a:xfrm>
            <a:off x="606904" y="4215119"/>
            <a:ext cx="2447925" cy="1076325"/>
          </a:xfrm>
          <a:prstGeom prst="rect">
            <a:avLst/>
          </a:prstGeom>
          <a:solidFill>
            <a:schemeClr val="accent3">
              <a:lumMod val="10000"/>
              <a:lumOff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Poppins" panose="00000500000000000000" pitchFamily="2" charset="0"/>
                <a:cs typeface="Poppins" panose="00000500000000000000" pitchFamily="2" charset="0"/>
              </a:rPr>
              <a:t>Data Analytics </a:t>
            </a:r>
          </a:p>
        </p:txBody>
      </p:sp>
      <p:sp>
        <p:nvSpPr>
          <p:cNvPr id="6" name="Rectangle 5">
            <a:extLst>
              <a:ext uri="{FF2B5EF4-FFF2-40B4-BE49-F238E27FC236}">
                <a16:creationId xmlns:a16="http://schemas.microsoft.com/office/drawing/2014/main" id="{16E76E39-B5C2-9312-1646-94EDD262A2C7}"/>
              </a:ext>
            </a:extLst>
          </p:cNvPr>
          <p:cNvSpPr/>
          <p:nvPr/>
        </p:nvSpPr>
        <p:spPr>
          <a:xfrm>
            <a:off x="3300008" y="4215117"/>
            <a:ext cx="2447925" cy="1076325"/>
          </a:xfrm>
          <a:prstGeom prst="rect">
            <a:avLst/>
          </a:prstGeom>
          <a:solidFill>
            <a:schemeClr val="accent3">
              <a:lumMod val="10000"/>
              <a:lumOff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Poppins" panose="00000500000000000000" pitchFamily="2" charset="0"/>
                <a:cs typeface="Poppins" panose="00000500000000000000" pitchFamily="2" charset="0"/>
              </a:rPr>
              <a:t>Evolving the Wellness Strategy</a:t>
            </a:r>
          </a:p>
        </p:txBody>
      </p:sp>
      <p:sp>
        <p:nvSpPr>
          <p:cNvPr id="7" name="Rectangle 6">
            <a:extLst>
              <a:ext uri="{FF2B5EF4-FFF2-40B4-BE49-F238E27FC236}">
                <a16:creationId xmlns:a16="http://schemas.microsoft.com/office/drawing/2014/main" id="{62E61B90-78D9-14F7-E8C4-540A13993B1A}"/>
              </a:ext>
            </a:extLst>
          </p:cNvPr>
          <p:cNvSpPr/>
          <p:nvPr/>
        </p:nvSpPr>
        <p:spPr>
          <a:xfrm>
            <a:off x="5993112" y="4215116"/>
            <a:ext cx="2447925" cy="1076325"/>
          </a:xfrm>
          <a:prstGeom prst="rect">
            <a:avLst/>
          </a:prstGeom>
          <a:solidFill>
            <a:schemeClr val="accent3">
              <a:lumMod val="10000"/>
              <a:lumOff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Poppins" panose="00000500000000000000" pitchFamily="2" charset="0"/>
                <a:cs typeface="Poppins" panose="00000500000000000000" pitchFamily="2" charset="0"/>
              </a:rPr>
              <a:t>Wellness Calendar</a:t>
            </a:r>
          </a:p>
        </p:txBody>
      </p:sp>
    </p:spTree>
    <p:extLst>
      <p:ext uri="{BB962C8B-B14F-4D97-AF65-F5344CB8AC3E}">
        <p14:creationId xmlns:p14="http://schemas.microsoft.com/office/powerpoint/2010/main" val="2191485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5834BF-38EC-BE20-0F1E-72ABD9D40418}"/>
              </a:ext>
            </a:extLst>
          </p:cNvPr>
          <p:cNvSpPr txBox="1">
            <a:spLocks/>
          </p:cNvSpPr>
          <p:nvPr/>
        </p:nvSpPr>
        <p:spPr>
          <a:xfrm>
            <a:off x="307953" y="62409"/>
            <a:ext cx="8836047" cy="748455"/>
          </a:xfrm>
          <a:prstGeom prst="rect">
            <a:avLst/>
          </a:prstGeom>
        </p:spPr>
        <p:txBody>
          <a:bodyPr/>
          <a:lstStyle>
            <a:lvl1pPr algn="l" defTabSz="914400" rtl="0" eaLnBrk="1" latinLnBrk="0" hangingPunct="1">
              <a:lnSpc>
                <a:spcPct val="85000"/>
              </a:lnSpc>
              <a:spcBef>
                <a:spcPct val="0"/>
              </a:spcBef>
              <a:buNone/>
              <a:defRPr sz="3600" kern="1200" spc="-50" baseline="0">
                <a:solidFill>
                  <a:srgbClr val="6D6E70"/>
                </a:solidFill>
                <a:latin typeface="Poppins SemiBold" panose="00000700000000000000" pitchFamily="2" charset="0"/>
                <a:ea typeface="+mj-ea"/>
                <a:cs typeface="Poppins SemiBold" panose="00000700000000000000" pitchFamily="2" charset="0"/>
              </a:defRPr>
            </a:lvl1pPr>
          </a:lstStyle>
          <a:p>
            <a:r>
              <a:rPr lang="en-US" dirty="0"/>
              <a:t>Preliminary Calendar</a:t>
            </a:r>
          </a:p>
          <a:p>
            <a:r>
              <a:rPr lang="en-US" sz="1800" i="1" dirty="0"/>
              <a:t>Individual Health – Communications</a:t>
            </a:r>
          </a:p>
        </p:txBody>
      </p:sp>
      <p:graphicFrame>
        <p:nvGraphicFramePr>
          <p:cNvPr id="3" name="Table 2">
            <a:extLst>
              <a:ext uri="{FF2B5EF4-FFF2-40B4-BE49-F238E27FC236}">
                <a16:creationId xmlns:a16="http://schemas.microsoft.com/office/drawing/2014/main" id="{C7B4DE2C-1E45-BC59-752C-67831248E452}"/>
              </a:ext>
            </a:extLst>
          </p:cNvPr>
          <p:cNvGraphicFramePr>
            <a:graphicFrameLocks noGrp="1"/>
          </p:cNvGraphicFramePr>
          <p:nvPr>
            <p:extLst>
              <p:ext uri="{D42A27DB-BD31-4B8C-83A1-F6EECF244321}">
                <p14:modId xmlns:p14="http://schemas.microsoft.com/office/powerpoint/2010/main" val="1852278872"/>
              </p:ext>
            </p:extLst>
          </p:nvPr>
        </p:nvGraphicFramePr>
        <p:xfrm>
          <a:off x="400050" y="985282"/>
          <a:ext cx="8001512" cy="5532120"/>
        </p:xfrm>
        <a:graphic>
          <a:graphicData uri="http://schemas.openxmlformats.org/drawingml/2006/table">
            <a:tbl>
              <a:tblPr firstRow="1" bandRow="1">
                <a:tableStyleId>{912C8C85-51F0-491E-9774-3900AFEF0FD7}</a:tableStyleId>
              </a:tblPr>
              <a:tblGrid>
                <a:gridCol w="1242170">
                  <a:extLst>
                    <a:ext uri="{9D8B030D-6E8A-4147-A177-3AD203B41FA5}">
                      <a16:colId xmlns:a16="http://schemas.microsoft.com/office/drawing/2014/main" val="3153988788"/>
                    </a:ext>
                  </a:extLst>
                </a:gridCol>
                <a:gridCol w="5311541">
                  <a:extLst>
                    <a:ext uri="{9D8B030D-6E8A-4147-A177-3AD203B41FA5}">
                      <a16:colId xmlns:a16="http://schemas.microsoft.com/office/drawing/2014/main" val="81991846"/>
                    </a:ext>
                  </a:extLst>
                </a:gridCol>
                <a:gridCol w="1447801">
                  <a:extLst>
                    <a:ext uri="{9D8B030D-6E8A-4147-A177-3AD203B41FA5}">
                      <a16:colId xmlns:a16="http://schemas.microsoft.com/office/drawing/2014/main" val="2115796181"/>
                    </a:ext>
                  </a:extLst>
                </a:gridCol>
              </a:tblGrid>
              <a:tr h="200717">
                <a:tc>
                  <a:txBody>
                    <a:bodyPr/>
                    <a:lstStyle/>
                    <a:p>
                      <a:r>
                        <a:rPr lang="en-US" sz="1050" dirty="0"/>
                        <a:t>Month </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dirty="0"/>
                        <a:t>Communication/Initiative </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dirty="0"/>
                        <a:t>Dimension of Health</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05141713"/>
                  </a:ext>
                </a:extLst>
              </a:tr>
              <a:tr h="200717">
                <a:tc>
                  <a:txBody>
                    <a:bodyPr/>
                    <a:lstStyle/>
                    <a:p>
                      <a:r>
                        <a:rPr lang="en-US" sz="1050" dirty="0"/>
                        <a:t>October 2025</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dirty="0"/>
                        <a:t>Financial Literacy and Wellness Series: Module 1 </a:t>
                      </a:r>
                      <a:r>
                        <a:rPr lang="en-US" sz="1000" dirty="0"/>
                        <a:t>(completed)</a:t>
                      </a:r>
                      <a:endParaRPr lang="en-US" sz="1050" i="1"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4"/>
                          </a:solidFill>
                        </a:rPr>
                        <a:t>Financial</a:t>
                      </a:r>
                      <a:endParaRPr lang="en-US" sz="1050" b="1" dirty="0">
                        <a:solidFill>
                          <a:schemeClr val="accent4"/>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4606650"/>
                  </a:ext>
                </a:extLst>
              </a:tr>
              <a:tr h="200717">
                <a:tc rowSpan="2">
                  <a:txBody>
                    <a:bodyPr/>
                    <a:lstStyle/>
                    <a:p>
                      <a:r>
                        <a:rPr lang="en-US" sz="1050" dirty="0"/>
                        <a:t>November 2025</a:t>
                      </a:r>
                      <a:endParaRPr lang="en-US" sz="1050" dirty="0">
                        <a:latin typeface="Poppins" panose="00000500000000000000" pitchFamily="2" charset="0"/>
                        <a:cs typeface="Poppins" panose="000005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dirty="0"/>
                        <a:t>Financial Literacy and Wellness Series: Module 2 &amp; 3</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4"/>
                          </a:solidFill>
                        </a:rPr>
                        <a:t>Financial </a:t>
                      </a:r>
                      <a:endParaRPr lang="en-US" sz="1050" b="1" dirty="0">
                        <a:solidFill>
                          <a:schemeClr val="accent4"/>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6188074"/>
                  </a:ext>
                </a:extLst>
              </a:tr>
              <a:tr h="200717">
                <a:tc vMerge="1">
                  <a:txBody>
                    <a:bodyPr/>
                    <a:lstStyle/>
                    <a:p>
                      <a:endParaRPr lang="en-US" sz="900" dirty="0">
                        <a:latin typeface="Poppins" panose="00000500000000000000" pitchFamily="2" charset="0"/>
                        <a:cs typeface="Poppins" panose="00000500000000000000" pitchFamily="2"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t>EFAP Orientation Sessions</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3"/>
                          </a:solidFill>
                        </a:rPr>
                        <a:t>Workplace</a:t>
                      </a:r>
                      <a:endParaRPr lang="en-US" sz="1050" b="1" dirty="0">
                        <a:solidFill>
                          <a:schemeClr val="accent3"/>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30343105"/>
                  </a:ext>
                </a:extLst>
              </a:tr>
              <a:tr h="200717">
                <a:tc>
                  <a:txBody>
                    <a:bodyPr/>
                    <a:lstStyle/>
                    <a:p>
                      <a:r>
                        <a:rPr lang="en-US" sz="1050" dirty="0"/>
                        <a:t>December 2025</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t>Financial Literacy and Wellness Series: Module 4</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3"/>
                          </a:solidFill>
                        </a:rPr>
                        <a:t>Financial </a:t>
                      </a:r>
                      <a:endParaRPr lang="en-US" sz="1050" b="1" dirty="0">
                        <a:solidFill>
                          <a:schemeClr val="accent3"/>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58709038"/>
                  </a:ext>
                </a:extLst>
              </a:tr>
              <a:tr h="200717">
                <a:tc>
                  <a:txBody>
                    <a:bodyPr/>
                    <a:lstStyle/>
                    <a:p>
                      <a:r>
                        <a:rPr lang="en-US" sz="1050" dirty="0"/>
                        <a:t>January 2026</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dirty="0"/>
                        <a:t>Wellness Connection Newsletter: Stretching</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1"/>
                          </a:solidFill>
                        </a:rPr>
                        <a:t>Physical</a:t>
                      </a:r>
                      <a:endParaRPr lang="en-US" sz="1050" b="1" dirty="0">
                        <a:solidFill>
                          <a:schemeClr val="accent1"/>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18904444"/>
                  </a:ext>
                </a:extLst>
              </a:tr>
              <a:tr h="200717">
                <a:tc>
                  <a:txBody>
                    <a:bodyPr/>
                    <a:lstStyle/>
                    <a:p>
                      <a:r>
                        <a:rPr lang="en-US" sz="1050" dirty="0"/>
                        <a:t>February 2026</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dirty="0"/>
                        <a:t>Physical Health Webinar: Ergonomics Webinar </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1"/>
                          </a:solidFill>
                        </a:rPr>
                        <a:t>Physical </a:t>
                      </a:r>
                      <a:endParaRPr lang="en-US" sz="1050" b="1" dirty="0">
                        <a:solidFill>
                          <a:schemeClr val="accent1"/>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0751494"/>
                  </a:ext>
                </a:extLst>
              </a:tr>
              <a:tr h="200717">
                <a:tc>
                  <a:txBody>
                    <a:bodyPr/>
                    <a:lstStyle/>
                    <a:p>
                      <a:r>
                        <a:rPr lang="en-US" sz="1050" dirty="0"/>
                        <a:t>March 2026</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t>Wellness Connection Newsletter: Relationships</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5"/>
                          </a:solidFill>
                        </a:rPr>
                        <a:t>Social</a:t>
                      </a:r>
                      <a:endParaRPr lang="en-US" sz="1050" b="1" dirty="0">
                        <a:solidFill>
                          <a:schemeClr val="accent5"/>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23870344"/>
                  </a:ext>
                </a:extLst>
              </a:tr>
              <a:tr h="200717">
                <a:tc>
                  <a:txBody>
                    <a:bodyPr/>
                    <a:lstStyle/>
                    <a:p>
                      <a:r>
                        <a:rPr lang="en-US" sz="1050" dirty="0"/>
                        <a:t>April 2026</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dirty="0"/>
                        <a:t>The Working Mind Training </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2"/>
                          </a:solidFill>
                        </a:rPr>
                        <a:t>Mental</a:t>
                      </a:r>
                      <a:endParaRPr lang="en-US" sz="1050" b="1" dirty="0">
                        <a:solidFill>
                          <a:schemeClr val="accent2"/>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00952313"/>
                  </a:ext>
                </a:extLst>
              </a:tr>
              <a:tr h="200717">
                <a:tc>
                  <a:txBody>
                    <a:bodyPr/>
                    <a:lstStyle/>
                    <a:p>
                      <a:r>
                        <a:rPr lang="en-US" sz="1050" dirty="0"/>
                        <a:t>May 2026</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dirty="0"/>
                        <a:t>Municipal Wellness Week </a:t>
                      </a:r>
                      <a:r>
                        <a:rPr lang="en-US" sz="1000" dirty="0"/>
                        <a:t>(Various events such as Wellness Connection Newsletter, NS Walk Day)</a:t>
                      </a:r>
                      <a:endParaRPr lang="en-US" sz="1050" i="1"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2"/>
                          </a:solidFill>
                        </a:rPr>
                        <a:t>Mental</a:t>
                      </a:r>
                      <a:endParaRPr lang="en-US" sz="1050" b="1" dirty="0">
                        <a:solidFill>
                          <a:schemeClr val="accent2"/>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342067"/>
                  </a:ext>
                </a:extLst>
              </a:tr>
              <a:tr h="200717">
                <a:tc>
                  <a:txBody>
                    <a:bodyPr/>
                    <a:lstStyle/>
                    <a:p>
                      <a:r>
                        <a:rPr lang="en-US" sz="1050" dirty="0"/>
                        <a:t>June 2026</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dirty="0"/>
                        <a:t>2025 Wellness Grant Spotlight Communication</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t>General</a:t>
                      </a:r>
                      <a:endParaRPr lang="en-US" sz="1050" b="1"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14720662"/>
                  </a:ext>
                </a:extLst>
              </a:tr>
              <a:tr h="200717">
                <a:tc>
                  <a:txBody>
                    <a:bodyPr/>
                    <a:lstStyle/>
                    <a:p>
                      <a:r>
                        <a:rPr lang="en-US" sz="1050" dirty="0"/>
                        <a:t>July 2026</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t>Wellness Connection Newsletter: Work-Life Harmony</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3"/>
                          </a:solidFill>
                        </a:rPr>
                        <a:t>Workplace</a:t>
                      </a:r>
                      <a:endParaRPr lang="en-US" sz="1050" b="1" dirty="0">
                        <a:solidFill>
                          <a:schemeClr val="accent3"/>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57459970"/>
                  </a:ext>
                </a:extLst>
              </a:tr>
              <a:tr h="200717">
                <a:tc>
                  <a:txBody>
                    <a:bodyPr/>
                    <a:lstStyle/>
                    <a:p>
                      <a:r>
                        <a:rPr lang="en-US" sz="1050" dirty="0"/>
                        <a:t>August 2026</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dirty="0"/>
                        <a:t>Benefits (Medavie) Orientation Sessions</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3"/>
                          </a:solidFill>
                        </a:rPr>
                        <a:t>Workplace</a:t>
                      </a:r>
                      <a:endParaRPr lang="en-US" sz="1050" b="1" dirty="0">
                        <a:solidFill>
                          <a:schemeClr val="accent3"/>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01926832"/>
                  </a:ext>
                </a:extLst>
              </a:tr>
              <a:tr h="200717">
                <a:tc>
                  <a:txBody>
                    <a:bodyPr/>
                    <a:lstStyle/>
                    <a:p>
                      <a:r>
                        <a:rPr lang="en-US" sz="1050" dirty="0"/>
                        <a:t>September 2026</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t>Wellness Connection Newsletter: Diabetes</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1"/>
                          </a:solidFill>
                        </a:rPr>
                        <a:t>Physical</a:t>
                      </a:r>
                      <a:endParaRPr lang="en-US" sz="1050" b="1" dirty="0">
                        <a:solidFill>
                          <a:schemeClr val="accent1"/>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0562252"/>
                  </a:ext>
                </a:extLst>
              </a:tr>
              <a:tr h="200717">
                <a:tc rowSpan="2">
                  <a:txBody>
                    <a:bodyPr/>
                    <a:lstStyle/>
                    <a:p>
                      <a:r>
                        <a:rPr lang="en-US" sz="1050" dirty="0"/>
                        <a:t>October 2026</a:t>
                      </a:r>
                      <a:endParaRPr lang="en-US" sz="1050" dirty="0">
                        <a:latin typeface="Poppins" panose="00000500000000000000" pitchFamily="2" charset="0"/>
                        <a:cs typeface="Poppins" panose="000005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dirty="0"/>
                        <a:t>Physical Health Webinar: Diabetes</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1"/>
                          </a:solidFill>
                        </a:rPr>
                        <a:t>Physical</a:t>
                      </a:r>
                      <a:endParaRPr lang="en-US" sz="1050" b="1" dirty="0">
                        <a:solidFill>
                          <a:schemeClr val="accent1"/>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45415842"/>
                  </a:ext>
                </a:extLst>
              </a:tr>
              <a:tr h="200717">
                <a:tc vMerge="1">
                  <a:txBody>
                    <a:bodyPr/>
                    <a:lstStyle/>
                    <a:p>
                      <a:endParaRPr lang="en-US" sz="1100" dirty="0">
                        <a:latin typeface="Poppins" panose="00000500000000000000" pitchFamily="2" charset="0"/>
                        <a:cs typeface="Poppins" panose="00000500000000000000" pitchFamily="2" charset="0"/>
                      </a:endParaRPr>
                    </a:p>
                  </a:txBody>
                  <a:tcPr/>
                </a:tc>
                <a:tc>
                  <a:txBody>
                    <a:bodyPr/>
                    <a:lstStyle/>
                    <a:p>
                      <a:r>
                        <a:rPr lang="en-US" sz="1050" dirty="0"/>
                        <a:t>World Mental Health Day Challenge </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2"/>
                          </a:solidFill>
                        </a:rPr>
                        <a:t>Mental </a:t>
                      </a:r>
                      <a:endParaRPr lang="en-US" sz="1050" b="1" dirty="0">
                        <a:solidFill>
                          <a:schemeClr val="accent2"/>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188874"/>
                  </a:ext>
                </a:extLst>
              </a:tr>
              <a:tr h="200717">
                <a:tc rowSpan="2">
                  <a:txBody>
                    <a:bodyPr/>
                    <a:lstStyle/>
                    <a:p>
                      <a:r>
                        <a:rPr lang="en-US" sz="1050" dirty="0"/>
                        <a:t>November 2026</a:t>
                      </a:r>
                      <a:endParaRPr lang="en-US" sz="1050" dirty="0">
                        <a:latin typeface="Poppins" panose="00000500000000000000" pitchFamily="2" charset="0"/>
                        <a:cs typeface="Poppins" panose="000005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t>Wellness Connection Newsletter: Investing</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4"/>
                          </a:solidFill>
                        </a:rPr>
                        <a:t>Financial</a:t>
                      </a:r>
                      <a:endParaRPr lang="en-US" sz="1050" b="1" dirty="0">
                        <a:solidFill>
                          <a:schemeClr val="accent4"/>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0364478"/>
                  </a:ext>
                </a:extLst>
              </a:tr>
              <a:tr h="200717">
                <a:tc vMerge="1">
                  <a:txBody>
                    <a:bodyPr/>
                    <a:lstStyle/>
                    <a:p>
                      <a:endParaRP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t>The Working Mind Training</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2"/>
                          </a:solidFill>
                        </a:rPr>
                        <a:t>Mental</a:t>
                      </a:r>
                      <a:endParaRPr lang="en-US" sz="1050" b="1" dirty="0">
                        <a:solidFill>
                          <a:schemeClr val="accent2"/>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86386712"/>
                  </a:ext>
                </a:extLst>
              </a:tr>
              <a:tr h="200717">
                <a:tc>
                  <a:txBody>
                    <a:bodyPr/>
                    <a:lstStyle/>
                    <a:p>
                      <a:r>
                        <a:rPr lang="en-US" sz="1050" dirty="0"/>
                        <a:t>December 2026</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dirty="0"/>
                        <a:t>Financial Health Webinar: Investing</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4"/>
                          </a:solidFill>
                        </a:rPr>
                        <a:t>Financial</a:t>
                      </a:r>
                      <a:endParaRPr lang="en-US" sz="1050" b="1" dirty="0">
                        <a:solidFill>
                          <a:schemeClr val="accent4"/>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3451509"/>
                  </a:ext>
                </a:extLst>
              </a:tr>
              <a:tr h="200717">
                <a:tc>
                  <a:txBody>
                    <a:bodyPr/>
                    <a:lstStyle/>
                    <a:p>
                      <a:r>
                        <a:rPr lang="en-US" sz="1050" dirty="0"/>
                        <a:t>January 2027</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t>Wellness Connection Newsletter: Stress</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2"/>
                          </a:solidFill>
                        </a:rPr>
                        <a:t>Mental</a:t>
                      </a:r>
                      <a:endParaRPr lang="en-US" sz="1050" b="1" dirty="0">
                        <a:solidFill>
                          <a:schemeClr val="accent2"/>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29824093"/>
                  </a:ext>
                </a:extLst>
              </a:tr>
              <a:tr h="200717">
                <a:tc>
                  <a:txBody>
                    <a:bodyPr/>
                    <a:lstStyle/>
                    <a:p>
                      <a:r>
                        <a:rPr lang="en-US" sz="1050" dirty="0"/>
                        <a:t>February 2027</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dirty="0"/>
                        <a:t>Mental Health Webinar: Stress</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2"/>
                          </a:solidFill>
                        </a:rPr>
                        <a:t>Mental</a:t>
                      </a:r>
                      <a:endParaRPr lang="en-US" sz="1050" b="1" dirty="0">
                        <a:solidFill>
                          <a:schemeClr val="accent2"/>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1346371"/>
                  </a:ext>
                </a:extLst>
              </a:tr>
              <a:tr h="200717">
                <a:tc>
                  <a:txBody>
                    <a:bodyPr/>
                    <a:lstStyle/>
                    <a:p>
                      <a:r>
                        <a:rPr lang="en-US" sz="1050" dirty="0"/>
                        <a:t>March 2027</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t>Wellness Connection Newsletter: Communication</a:t>
                      </a:r>
                      <a:endParaRPr lang="en-US" sz="1050" dirty="0">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50" b="1" dirty="0">
                          <a:solidFill>
                            <a:schemeClr val="accent5"/>
                          </a:solidFill>
                        </a:rPr>
                        <a:t>Social</a:t>
                      </a:r>
                      <a:endParaRPr lang="en-US" sz="1050" b="1" dirty="0">
                        <a:solidFill>
                          <a:schemeClr val="accent5"/>
                        </a:solidFill>
                        <a:latin typeface="Poppins" panose="00000500000000000000" pitchFamily="2" charset="0"/>
                        <a:cs typeface="Poppins"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87963828"/>
                  </a:ext>
                </a:extLst>
              </a:tr>
            </a:tbl>
          </a:graphicData>
        </a:graphic>
      </p:graphicFrame>
      <p:sp>
        <p:nvSpPr>
          <p:cNvPr id="4" name="TextBox 3">
            <a:extLst>
              <a:ext uri="{FF2B5EF4-FFF2-40B4-BE49-F238E27FC236}">
                <a16:creationId xmlns:a16="http://schemas.microsoft.com/office/drawing/2014/main" id="{74BCFE00-B98C-993C-6AAE-F267FB1891EE}"/>
              </a:ext>
            </a:extLst>
          </p:cNvPr>
          <p:cNvSpPr txBox="1"/>
          <p:nvPr/>
        </p:nvSpPr>
        <p:spPr>
          <a:xfrm>
            <a:off x="5648324" y="5259"/>
            <a:ext cx="3495675" cy="830997"/>
          </a:xfrm>
          <a:prstGeom prst="rect">
            <a:avLst/>
          </a:prstGeom>
          <a:solidFill>
            <a:schemeClr val="accent3"/>
          </a:solidFill>
        </p:spPr>
        <p:txBody>
          <a:bodyPr wrap="square" rtlCol="0">
            <a:spAutoFit/>
          </a:bodyPr>
          <a:lstStyle/>
          <a:p>
            <a:r>
              <a:rPr lang="en-US" sz="1200" dirty="0">
                <a:solidFill>
                  <a:schemeClr val="bg1"/>
                </a:solidFill>
                <a:latin typeface="Poppins" panose="00000500000000000000" pitchFamily="2" charset="0"/>
                <a:cs typeface="Poppins" panose="00000500000000000000" pitchFamily="2" charset="0"/>
              </a:rPr>
              <a:t>Ongoing Items: Monday Memo, Listserv and CAO communications, Wellness Committee and Champion Meetings, AMANS/NSFM conferences, Wellness Grants</a:t>
            </a:r>
          </a:p>
        </p:txBody>
      </p:sp>
    </p:spTree>
    <p:extLst>
      <p:ext uri="{BB962C8B-B14F-4D97-AF65-F5344CB8AC3E}">
        <p14:creationId xmlns:p14="http://schemas.microsoft.com/office/powerpoint/2010/main" val="3581726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B76E3-385C-A211-D728-F804FB371706}"/>
              </a:ext>
            </a:extLst>
          </p:cNvPr>
          <p:cNvSpPr>
            <a:spLocks noGrp="1"/>
          </p:cNvSpPr>
          <p:nvPr>
            <p:ph type="ctrTitle"/>
          </p:nvPr>
        </p:nvSpPr>
        <p:spPr>
          <a:xfrm>
            <a:off x="556953" y="1955017"/>
            <a:ext cx="8587047" cy="1199022"/>
          </a:xfrm>
        </p:spPr>
        <p:txBody>
          <a:bodyPr/>
          <a:lstStyle/>
          <a:p>
            <a:r>
              <a:rPr lang="en-US" dirty="0"/>
              <a:t>Questions?</a:t>
            </a:r>
          </a:p>
        </p:txBody>
      </p:sp>
    </p:spTree>
    <p:extLst>
      <p:ext uri="{BB962C8B-B14F-4D97-AF65-F5344CB8AC3E}">
        <p14:creationId xmlns:p14="http://schemas.microsoft.com/office/powerpoint/2010/main" val="1034401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1455E-DA1D-ACF0-2EA8-CA6AFBD1547B}"/>
              </a:ext>
            </a:extLst>
          </p:cNvPr>
          <p:cNvSpPr>
            <a:spLocks noGrp="1"/>
          </p:cNvSpPr>
          <p:nvPr>
            <p:ph type="title"/>
          </p:nvPr>
        </p:nvSpPr>
        <p:spPr/>
        <p:txBody>
          <a:bodyPr/>
          <a:lstStyle/>
          <a:p>
            <a:r>
              <a:rPr lang="en-US" dirty="0"/>
              <a:t>Recommended Motion</a:t>
            </a:r>
          </a:p>
        </p:txBody>
      </p:sp>
      <p:sp>
        <p:nvSpPr>
          <p:cNvPr id="3" name="Content Placeholder 2">
            <a:extLst>
              <a:ext uri="{FF2B5EF4-FFF2-40B4-BE49-F238E27FC236}">
                <a16:creationId xmlns:a16="http://schemas.microsoft.com/office/drawing/2014/main" id="{5284E3BD-5E46-61A3-8543-C2099459F729}"/>
              </a:ext>
            </a:extLst>
          </p:cNvPr>
          <p:cNvSpPr>
            <a:spLocks noGrp="1"/>
          </p:cNvSpPr>
          <p:nvPr>
            <p:ph idx="1"/>
          </p:nvPr>
        </p:nvSpPr>
        <p:spPr/>
        <p:txBody>
          <a:bodyPr/>
          <a:lstStyle/>
          <a:p>
            <a:r>
              <a:rPr lang="en-US" dirty="0">
                <a:solidFill>
                  <a:schemeClr val="accent6"/>
                </a:solidFill>
              </a:rPr>
              <a:t>Move that the board of the NSFM approves the Wellness Program budget for 2026-2027 as presented and the associated workplan for the Wellness Program. </a:t>
            </a:r>
          </a:p>
          <a:p>
            <a:pPr marL="0" indent="0">
              <a:buNone/>
            </a:pPr>
            <a:endParaRPr lang="en-US" dirty="0">
              <a:solidFill>
                <a:schemeClr val="accent6"/>
              </a:solidFill>
            </a:endParaRPr>
          </a:p>
          <a:p>
            <a:pPr marL="0" indent="0">
              <a:buNone/>
            </a:pPr>
            <a:r>
              <a:rPr lang="en-US" dirty="0">
                <a:solidFill>
                  <a:schemeClr val="accent6"/>
                </a:solidFill>
              </a:rPr>
              <a:t> </a:t>
            </a:r>
          </a:p>
          <a:p>
            <a:pPr marL="0" indent="0">
              <a:buNone/>
            </a:pPr>
            <a:r>
              <a:rPr lang="en-US" dirty="0">
                <a:solidFill>
                  <a:schemeClr val="accent5"/>
                </a:solidFill>
              </a:rPr>
              <a:t> </a:t>
            </a:r>
          </a:p>
        </p:txBody>
      </p:sp>
      <p:pic>
        <p:nvPicPr>
          <p:cNvPr id="4" name="Picture 3" descr="Text&#10;&#10;Description automatically generated">
            <a:extLst>
              <a:ext uri="{FF2B5EF4-FFF2-40B4-BE49-F238E27FC236}">
                <a16:creationId xmlns:a16="http://schemas.microsoft.com/office/drawing/2014/main" id="{2A56C626-9BC9-C3C4-0334-C60F22C924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1920" y="5269025"/>
            <a:ext cx="2200910" cy="940889"/>
          </a:xfrm>
          <a:prstGeom prst="rect">
            <a:avLst/>
          </a:prstGeom>
          <a:noFill/>
        </p:spPr>
      </p:pic>
    </p:spTree>
    <p:extLst>
      <p:ext uri="{BB962C8B-B14F-4D97-AF65-F5344CB8AC3E}">
        <p14:creationId xmlns:p14="http://schemas.microsoft.com/office/powerpoint/2010/main" val="35907430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78CA8-04A8-212F-B15A-08CEA4957A25}"/>
              </a:ext>
            </a:extLst>
          </p:cNvPr>
          <p:cNvSpPr>
            <a:spLocks noGrp="1"/>
          </p:cNvSpPr>
          <p:nvPr>
            <p:ph type="title"/>
          </p:nvPr>
        </p:nvSpPr>
        <p:spPr/>
        <p:txBody>
          <a:bodyPr/>
          <a:lstStyle/>
          <a:p>
            <a:r>
              <a:rPr lang="en-US" dirty="0"/>
              <a:t>Thank You </a:t>
            </a:r>
          </a:p>
        </p:txBody>
      </p:sp>
      <p:sp>
        <p:nvSpPr>
          <p:cNvPr id="3" name="Picture Placeholder 2">
            <a:extLst>
              <a:ext uri="{FF2B5EF4-FFF2-40B4-BE49-F238E27FC236}">
                <a16:creationId xmlns:a16="http://schemas.microsoft.com/office/drawing/2014/main" id="{1670EE34-5CC2-3D64-D945-BF84B58CB88B}"/>
              </a:ext>
            </a:extLst>
          </p:cNvPr>
          <p:cNvSpPr>
            <a:spLocks noGrp="1"/>
          </p:cNvSpPr>
          <p:nvPr>
            <p:ph type="pic" idx="1"/>
          </p:nvPr>
        </p:nvSpPr>
        <p:spPr/>
        <p:txBody>
          <a:bodyPr/>
          <a:lstStyle/>
          <a:p>
            <a:endParaRPr lang="en-US" dirty="0"/>
          </a:p>
        </p:txBody>
      </p:sp>
    </p:spTree>
    <p:extLst>
      <p:ext uri="{BB962C8B-B14F-4D97-AF65-F5344CB8AC3E}">
        <p14:creationId xmlns:p14="http://schemas.microsoft.com/office/powerpoint/2010/main" val="21704984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8219EDD1-F30F-AD7E-644E-A593195B476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A8957A3-E3DE-8E24-EE43-AEEF0A48913D}"/>
              </a:ext>
            </a:extLst>
          </p:cNvPr>
          <p:cNvSpPr>
            <a:spLocks noGrp="1"/>
          </p:cNvSpPr>
          <p:nvPr>
            <p:ph type="title"/>
          </p:nvPr>
        </p:nvSpPr>
        <p:spPr/>
        <p:txBody>
          <a:bodyPr/>
          <a:lstStyle/>
          <a:p>
            <a:r>
              <a:rPr lang="en-US" dirty="0"/>
              <a:t>More support is needed in…</a:t>
            </a:r>
          </a:p>
        </p:txBody>
      </p:sp>
      <p:sp>
        <p:nvSpPr>
          <p:cNvPr id="3" name="Title 1">
            <a:extLst>
              <a:ext uri="{FF2B5EF4-FFF2-40B4-BE49-F238E27FC236}">
                <a16:creationId xmlns:a16="http://schemas.microsoft.com/office/drawing/2014/main" id="{36B90DA0-A97C-6E7A-BAB6-03D0D20F610C}"/>
              </a:ext>
            </a:extLst>
          </p:cNvPr>
          <p:cNvSpPr txBox="1">
            <a:spLocks/>
          </p:cNvSpPr>
          <p:nvPr/>
        </p:nvSpPr>
        <p:spPr>
          <a:xfrm>
            <a:off x="1921957" y="-110836"/>
            <a:ext cx="7222044" cy="748455"/>
          </a:xfrm>
          <a:prstGeom prst="rect">
            <a:avLst/>
          </a:prstGeom>
        </p:spPr>
        <p:txBody>
          <a:bodyPr vert="horz" lIns="91440" tIns="45720" rIns="91440" bIns="45720" rtlCol="0" anchor="b">
            <a:normAutofit fontScale="82500" lnSpcReduction="10000"/>
          </a:bodyPr>
          <a:lstStyle>
            <a:lvl1pPr algn="l" defTabSz="914400" rtl="0" eaLnBrk="1" latinLnBrk="0" hangingPunct="1">
              <a:lnSpc>
                <a:spcPct val="85000"/>
              </a:lnSpc>
              <a:spcBef>
                <a:spcPct val="0"/>
              </a:spcBef>
              <a:buNone/>
              <a:defRPr sz="3600" kern="1200" spc="-50" baseline="0">
                <a:solidFill>
                  <a:srgbClr val="6D6E70"/>
                </a:solidFill>
                <a:latin typeface="Poppins SemiBold" panose="00000700000000000000" pitchFamily="2" charset="0"/>
                <a:ea typeface="+mj-ea"/>
                <a:cs typeface="Poppins SemiBold" panose="00000700000000000000" pitchFamily="2" charset="0"/>
              </a:defRPr>
            </a:lvl1pPr>
          </a:lstStyle>
          <a:p>
            <a:r>
              <a:rPr lang="en-US" dirty="0">
                <a:solidFill>
                  <a:schemeClr val="bg1"/>
                </a:solidFill>
              </a:rPr>
              <a:t>Future state - April 2027 and beyond</a:t>
            </a:r>
          </a:p>
        </p:txBody>
      </p:sp>
      <p:sp>
        <p:nvSpPr>
          <p:cNvPr id="17" name="Text Placeholder 3">
            <a:extLst>
              <a:ext uri="{FF2B5EF4-FFF2-40B4-BE49-F238E27FC236}">
                <a16:creationId xmlns:a16="http://schemas.microsoft.com/office/drawing/2014/main" id="{35734DCA-444E-E9A7-D38E-F95734A81464}"/>
              </a:ext>
            </a:extLst>
          </p:cNvPr>
          <p:cNvSpPr txBox="1">
            <a:spLocks/>
          </p:cNvSpPr>
          <p:nvPr/>
        </p:nvSpPr>
        <p:spPr>
          <a:xfrm>
            <a:off x="528044" y="2899780"/>
            <a:ext cx="4113529" cy="736282"/>
          </a:xfrm>
          <a:prstGeom prst="rect">
            <a:avLst/>
          </a:prstGeom>
        </p:spPr>
        <p:txBody>
          <a:bodyP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solidFill>
                <a:latin typeface="Poppins" panose="00000500000000000000" pitchFamily="2" charset="0"/>
                <a:ea typeface="+mn-ea"/>
                <a:cs typeface="Poppins" panose="00000500000000000000" pitchFamily="2" charset="0"/>
              </a:defRPr>
            </a:lvl1pPr>
            <a:lvl2pPr marL="384048" indent="-182880" algn="l" defTabSz="914400" rtl="0" eaLnBrk="1" latinLnBrk="0" hangingPunct="1">
              <a:lnSpc>
                <a:spcPct val="90000"/>
              </a:lnSpc>
              <a:spcBef>
                <a:spcPts val="200"/>
              </a:spcBef>
              <a:spcAft>
                <a:spcPts val="400"/>
              </a:spcAft>
              <a:buClrTx/>
              <a:buFont typeface="Arial" panose="020B0604020202020204" pitchFamily="34" charset="0"/>
              <a:buChar char="•"/>
              <a:defRPr sz="1800" kern="1200">
                <a:solidFill>
                  <a:schemeClr val="tx1"/>
                </a:solidFill>
                <a:latin typeface="Poppins" panose="00000500000000000000" pitchFamily="2" charset="0"/>
                <a:ea typeface="+mn-ea"/>
                <a:cs typeface="Poppins" panose="00000500000000000000" pitchFamily="2" charset="0"/>
              </a:defRPr>
            </a:lvl2pPr>
            <a:lvl3pPr marL="566928" indent="-182880" algn="l" defTabSz="914400" rtl="0" eaLnBrk="1" latinLnBrk="0" hangingPunct="1">
              <a:lnSpc>
                <a:spcPct val="90000"/>
              </a:lnSpc>
              <a:spcBef>
                <a:spcPts val="200"/>
              </a:spcBef>
              <a:spcAft>
                <a:spcPts val="400"/>
              </a:spcAft>
              <a:buClrTx/>
              <a:buFont typeface="Arial" panose="020B0604020202020204" pitchFamily="34" charset="0"/>
              <a:buChar char="•"/>
              <a:defRPr sz="1400" kern="1200">
                <a:solidFill>
                  <a:schemeClr val="tx1"/>
                </a:solidFill>
                <a:latin typeface="Poppins" panose="00000500000000000000" pitchFamily="2" charset="0"/>
                <a:ea typeface="+mn-ea"/>
                <a:cs typeface="Poppins" panose="00000500000000000000" pitchFamily="2" charset="0"/>
              </a:defRPr>
            </a:lvl3pPr>
            <a:lvl4pPr marL="749808" indent="-182880" algn="l" defTabSz="914400" rtl="0" eaLnBrk="1" latinLnBrk="0" hangingPunct="1">
              <a:lnSpc>
                <a:spcPct val="90000"/>
              </a:lnSpc>
              <a:spcBef>
                <a:spcPts val="200"/>
              </a:spcBef>
              <a:spcAft>
                <a:spcPts val="400"/>
              </a:spcAft>
              <a:buClrTx/>
              <a:buFont typeface="Arial" panose="020B0604020202020204" pitchFamily="34" charset="0"/>
              <a:buChar char="•"/>
              <a:defRPr sz="1400" kern="1200">
                <a:solidFill>
                  <a:schemeClr val="tx1"/>
                </a:solidFill>
                <a:latin typeface="Poppins" panose="00000500000000000000" pitchFamily="2" charset="0"/>
                <a:ea typeface="+mn-ea"/>
                <a:cs typeface="Poppins" panose="00000500000000000000" pitchFamily="2" charset="0"/>
              </a:defRPr>
            </a:lvl4pPr>
            <a:lvl5pPr marL="932688" indent="-182880" algn="l" defTabSz="914400" rtl="0" eaLnBrk="1" latinLnBrk="0" hangingPunct="1">
              <a:lnSpc>
                <a:spcPct val="90000"/>
              </a:lnSpc>
              <a:spcBef>
                <a:spcPts val="200"/>
              </a:spcBef>
              <a:spcAft>
                <a:spcPts val="400"/>
              </a:spcAft>
              <a:buClrTx/>
              <a:buFont typeface="Arial" panose="020B0604020202020204" pitchFamily="34" charset="0"/>
              <a:buChar char="•"/>
              <a:defRPr sz="1400" kern="1200">
                <a:solidFill>
                  <a:schemeClr val="tx1"/>
                </a:solidFill>
                <a:latin typeface="Poppins" panose="00000500000000000000" pitchFamily="2" charset="0"/>
                <a:ea typeface="+mn-ea"/>
                <a:cs typeface="Poppins" panose="00000500000000000000" pitchFamily="2"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sz="2400" b="1" dirty="0"/>
              <a:t>Organizational Health </a:t>
            </a:r>
          </a:p>
        </p:txBody>
      </p:sp>
      <p:sp>
        <p:nvSpPr>
          <p:cNvPr id="18" name="Rectangle: Rounded Corners 17">
            <a:extLst>
              <a:ext uri="{FF2B5EF4-FFF2-40B4-BE49-F238E27FC236}">
                <a16:creationId xmlns:a16="http://schemas.microsoft.com/office/drawing/2014/main" id="{CFDFE050-F555-2059-9AEF-38791A92A429}"/>
              </a:ext>
            </a:extLst>
          </p:cNvPr>
          <p:cNvSpPr/>
          <p:nvPr/>
        </p:nvSpPr>
        <p:spPr>
          <a:xfrm>
            <a:off x="529856" y="3432057"/>
            <a:ext cx="4461399" cy="2796279"/>
          </a:xfrm>
          <a:prstGeom prst="roundRect">
            <a:avLst>
              <a:gd name="adj" fmla="val 21678"/>
            </a:avLst>
          </a:prstGeom>
          <a:solidFill>
            <a:schemeClr val="bg2">
              <a:lumMod val="9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737360" tIns="0" rIns="274320" bIns="0" rtlCol="0" anchor="ctr"/>
          <a:lstStyle/>
          <a:p>
            <a:pPr defTabSz="914446">
              <a:lnSpc>
                <a:spcPct val="120000"/>
              </a:lnSpc>
              <a:spcAft>
                <a:spcPts val="600"/>
              </a:spcAft>
              <a:buClr>
                <a:srgbClr val="F3B921"/>
              </a:buClr>
              <a:buSzPct val="80000"/>
              <a:defRPr/>
            </a:pPr>
            <a:endParaRPr lang="en-US" sz="1100" dirty="0">
              <a:solidFill>
                <a:schemeClr val="tx1"/>
              </a:solidFill>
              <a:latin typeface="Poppins" panose="00000500000000000000" pitchFamily="2" charset="0"/>
              <a:cs typeface="Poppins" panose="00000500000000000000" pitchFamily="2" charset="0"/>
            </a:endParaRPr>
          </a:p>
        </p:txBody>
      </p:sp>
      <p:sp>
        <p:nvSpPr>
          <p:cNvPr id="19" name="Oval 18">
            <a:extLst>
              <a:ext uri="{FF2B5EF4-FFF2-40B4-BE49-F238E27FC236}">
                <a16:creationId xmlns:a16="http://schemas.microsoft.com/office/drawing/2014/main" id="{E881ADC8-C22A-6E0C-720D-F45F3741A840}"/>
              </a:ext>
            </a:extLst>
          </p:cNvPr>
          <p:cNvSpPr/>
          <p:nvPr/>
        </p:nvSpPr>
        <p:spPr>
          <a:xfrm>
            <a:off x="528044" y="3432057"/>
            <a:ext cx="1393912" cy="1281851"/>
          </a:xfrm>
          <a:prstGeom prst="ellipse">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D4CFFC8B-4194-952B-EFCF-EF6F9D480866}"/>
              </a:ext>
            </a:extLst>
          </p:cNvPr>
          <p:cNvSpPr/>
          <p:nvPr/>
        </p:nvSpPr>
        <p:spPr>
          <a:xfrm>
            <a:off x="1207405" y="3429000"/>
            <a:ext cx="1491018" cy="719694"/>
          </a:xfrm>
          <a:custGeom>
            <a:avLst/>
            <a:gdLst>
              <a:gd name="connsiteX0" fmla="*/ 952500 w 952500"/>
              <a:gd name="connsiteY0" fmla="*/ 0 h 552450"/>
              <a:gd name="connsiteX1" fmla="*/ 0 w 952500"/>
              <a:gd name="connsiteY1" fmla="*/ 0 h 552450"/>
              <a:gd name="connsiteX2" fmla="*/ 581025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581025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581025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581025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581025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507124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507124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507124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52450"/>
              <a:gd name="connsiteX1" fmla="*/ 0 w 952500"/>
              <a:gd name="connsiteY1" fmla="*/ 0 h 552450"/>
              <a:gd name="connsiteX2" fmla="*/ 498913 w 952500"/>
              <a:gd name="connsiteY2" fmla="*/ 552450 h 552450"/>
              <a:gd name="connsiteX3" fmla="*/ 952500 w 952500"/>
              <a:gd name="connsiteY3" fmla="*/ 0 h 552450"/>
              <a:gd name="connsiteX0" fmla="*/ 952500 w 952500"/>
              <a:gd name="connsiteY0" fmla="*/ 0 h 543527"/>
              <a:gd name="connsiteX1" fmla="*/ 0 w 952500"/>
              <a:gd name="connsiteY1" fmla="*/ 0 h 543527"/>
              <a:gd name="connsiteX2" fmla="*/ 453625 w 952500"/>
              <a:gd name="connsiteY2" fmla="*/ 543527 h 543527"/>
              <a:gd name="connsiteX3" fmla="*/ 952500 w 952500"/>
              <a:gd name="connsiteY3" fmla="*/ 0 h 543527"/>
              <a:gd name="connsiteX0" fmla="*/ 952500 w 952500"/>
              <a:gd name="connsiteY0" fmla="*/ 0 h 543527"/>
              <a:gd name="connsiteX1" fmla="*/ 0 w 952500"/>
              <a:gd name="connsiteY1" fmla="*/ 0 h 543527"/>
              <a:gd name="connsiteX2" fmla="*/ 453625 w 952500"/>
              <a:gd name="connsiteY2" fmla="*/ 543527 h 543527"/>
              <a:gd name="connsiteX3" fmla="*/ 952500 w 952500"/>
              <a:gd name="connsiteY3" fmla="*/ 0 h 543527"/>
              <a:gd name="connsiteX0" fmla="*/ 952500 w 952500"/>
              <a:gd name="connsiteY0" fmla="*/ 0 h 543527"/>
              <a:gd name="connsiteX1" fmla="*/ 0 w 952500"/>
              <a:gd name="connsiteY1" fmla="*/ 0 h 543527"/>
              <a:gd name="connsiteX2" fmla="*/ 453625 w 952500"/>
              <a:gd name="connsiteY2" fmla="*/ 543527 h 543527"/>
              <a:gd name="connsiteX3" fmla="*/ 952500 w 952500"/>
              <a:gd name="connsiteY3" fmla="*/ 0 h 543527"/>
            </a:gdLst>
            <a:ahLst/>
            <a:cxnLst>
              <a:cxn ang="0">
                <a:pos x="connsiteX0" y="connsiteY0"/>
              </a:cxn>
              <a:cxn ang="0">
                <a:pos x="connsiteX1" y="connsiteY1"/>
              </a:cxn>
              <a:cxn ang="0">
                <a:pos x="connsiteX2" y="connsiteY2"/>
              </a:cxn>
              <a:cxn ang="0">
                <a:pos x="connsiteX3" y="connsiteY3"/>
              </a:cxn>
            </a:cxnLst>
            <a:rect l="l" t="t" r="r" b="b"/>
            <a:pathLst>
              <a:path w="952500" h="543527">
                <a:moveTo>
                  <a:pt x="952500" y="0"/>
                </a:moveTo>
                <a:lnTo>
                  <a:pt x="0" y="0"/>
                </a:lnTo>
                <a:cubicBezTo>
                  <a:pt x="337535" y="89447"/>
                  <a:pt x="419248" y="320730"/>
                  <a:pt x="453625" y="543527"/>
                </a:cubicBezTo>
                <a:cubicBezTo>
                  <a:pt x="483843" y="191654"/>
                  <a:pt x="667079" y="126454"/>
                  <a:pt x="952500" y="0"/>
                </a:cubicBezTo>
                <a:close/>
              </a:path>
            </a:pathLst>
          </a:cu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6D3885D2-4572-5AA0-E467-8693E268889D}"/>
              </a:ext>
            </a:extLst>
          </p:cNvPr>
          <p:cNvSpPr/>
          <p:nvPr/>
        </p:nvSpPr>
        <p:spPr>
          <a:xfrm>
            <a:off x="785451" y="3640348"/>
            <a:ext cx="898470" cy="843114"/>
          </a:xfrm>
          <a:prstGeom prst="ellipse">
            <a:avLst/>
          </a:prstGeom>
          <a:solidFill>
            <a:srgbClr val="FFFFFF"/>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pic>
        <p:nvPicPr>
          <p:cNvPr id="22" name="Picture 21">
            <a:extLst>
              <a:ext uri="{FF2B5EF4-FFF2-40B4-BE49-F238E27FC236}">
                <a16:creationId xmlns:a16="http://schemas.microsoft.com/office/drawing/2014/main" id="{78A09698-93F8-0813-C41F-BC13365142B0}"/>
              </a:ext>
            </a:extLst>
          </p:cNvPr>
          <p:cNvPicPr>
            <a:picLocks noChangeAspect="1"/>
          </p:cNvPicPr>
          <p:nvPr/>
        </p:nvPicPr>
        <p:blipFill>
          <a:blip r:embed="rId3"/>
          <a:stretch>
            <a:fillRect/>
          </a:stretch>
        </p:blipFill>
        <p:spPr>
          <a:xfrm>
            <a:off x="974932" y="3774761"/>
            <a:ext cx="485900" cy="485900"/>
          </a:xfrm>
          <a:prstGeom prst="rect">
            <a:avLst/>
          </a:prstGeom>
        </p:spPr>
      </p:pic>
      <p:sp>
        <p:nvSpPr>
          <p:cNvPr id="26" name="TextBox 25">
            <a:extLst>
              <a:ext uri="{FF2B5EF4-FFF2-40B4-BE49-F238E27FC236}">
                <a16:creationId xmlns:a16="http://schemas.microsoft.com/office/drawing/2014/main" id="{15F73A50-9ABD-F9DC-5457-3BB4B6515574}"/>
              </a:ext>
            </a:extLst>
          </p:cNvPr>
          <p:cNvSpPr txBox="1"/>
          <p:nvPr/>
        </p:nvSpPr>
        <p:spPr>
          <a:xfrm>
            <a:off x="2022215" y="3863876"/>
            <a:ext cx="2621171" cy="1815882"/>
          </a:xfrm>
          <a:prstGeom prst="rect">
            <a:avLst/>
          </a:prstGeom>
          <a:noFill/>
        </p:spPr>
        <p:txBody>
          <a:bodyPr wrap="square" rtlCol="0">
            <a:spAutoFit/>
          </a:bodyPr>
          <a:lstStyle/>
          <a:p>
            <a:r>
              <a:rPr lang="en-US" sz="1400" dirty="0"/>
              <a:t>Workplace responsibility to address psychological safety </a:t>
            </a:r>
          </a:p>
          <a:p>
            <a:endParaRPr lang="en-US" sz="1400" dirty="0"/>
          </a:p>
          <a:p>
            <a:r>
              <a:rPr lang="en-US" sz="1400" dirty="0"/>
              <a:t>A system is in place that protects employees from psychological illness or injury, within the control, responsibility, or influence of the workplace</a:t>
            </a:r>
          </a:p>
        </p:txBody>
      </p:sp>
      <p:grpSp>
        <p:nvGrpSpPr>
          <p:cNvPr id="27" name="Group 26">
            <a:extLst>
              <a:ext uri="{FF2B5EF4-FFF2-40B4-BE49-F238E27FC236}">
                <a16:creationId xmlns:a16="http://schemas.microsoft.com/office/drawing/2014/main" id="{EF509F9C-8479-0D68-BF8C-91399746A2AA}"/>
              </a:ext>
            </a:extLst>
          </p:cNvPr>
          <p:cNvGrpSpPr/>
          <p:nvPr/>
        </p:nvGrpSpPr>
        <p:grpSpPr>
          <a:xfrm>
            <a:off x="1683921" y="5810299"/>
            <a:ext cx="3049058" cy="369685"/>
            <a:chOff x="8611948" y="2158313"/>
            <a:chExt cx="3049058" cy="369685"/>
          </a:xfrm>
        </p:grpSpPr>
        <p:sp>
          <p:nvSpPr>
            <p:cNvPr id="28" name="5-Point Star 22">
              <a:extLst>
                <a:ext uri="{FF2B5EF4-FFF2-40B4-BE49-F238E27FC236}">
                  <a16:creationId xmlns:a16="http://schemas.microsoft.com/office/drawing/2014/main" id="{DAA24BB3-0D0C-F09B-6BCC-5E2542A49FE7}"/>
                </a:ext>
              </a:extLst>
            </p:cNvPr>
            <p:cNvSpPr/>
            <p:nvPr/>
          </p:nvSpPr>
          <p:spPr>
            <a:xfrm rot="4307664">
              <a:off x="8611480" y="2158781"/>
              <a:ext cx="369685" cy="368750"/>
            </a:xfrm>
            <a:prstGeom prst="star5">
              <a:avLst/>
            </a:prstGeom>
            <a:solidFill>
              <a:schemeClr val="accent3"/>
            </a:solidFill>
            <a:ln w="25400" cap="flat" cmpd="sng" algn="ctr">
              <a:noFill/>
              <a:prstDash val="solid"/>
            </a:ln>
            <a:effectLst/>
          </p:spPr>
          <p:txBody>
            <a:bodyPr rot="0" spcFirstLastPara="0" vert="horz" wrap="square" lIns="67680" tIns="33840" rIns="67680" bIns="33840" numCol="1" spcCol="0" rtlCol="0" fromWordArt="0" anchor="ctr" anchorCtr="0" forceAA="0" compatLnSpc="1">
              <a:prstTxWarp prst="textNoShape">
                <a:avLst/>
              </a:prstTxWarp>
              <a:noAutofit/>
            </a:bodyPr>
            <a:lstStyle/>
            <a:p>
              <a:pPr defTabSz="676925">
                <a:defRPr/>
              </a:pPr>
              <a:endParaRPr lang="en-US" sz="1371" kern="0">
                <a:solidFill>
                  <a:srgbClr val="0678D5"/>
                </a:solidFill>
                <a:latin typeface="+mj-lt"/>
                <a:sym typeface="Calibri" charset="0"/>
              </a:endParaRPr>
            </a:p>
          </p:txBody>
        </p:sp>
        <p:sp>
          <p:nvSpPr>
            <p:cNvPr id="29" name="Rectangle 28">
              <a:extLst>
                <a:ext uri="{FF2B5EF4-FFF2-40B4-BE49-F238E27FC236}">
                  <a16:creationId xmlns:a16="http://schemas.microsoft.com/office/drawing/2014/main" id="{FF71D37E-0D77-93A9-B5F7-41D863F9D9BD}"/>
                </a:ext>
              </a:extLst>
            </p:cNvPr>
            <p:cNvSpPr/>
            <p:nvPr/>
          </p:nvSpPr>
          <p:spPr>
            <a:xfrm>
              <a:off x="8959201" y="2227900"/>
              <a:ext cx="2701805" cy="286700"/>
            </a:xfrm>
            <a:prstGeom prst="rect">
              <a:avLst/>
            </a:prstGeom>
            <a:no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effectLst/>
                  <a:uLnTx/>
                  <a:uFillTx/>
                  <a:latin typeface="+mj-lt"/>
                  <a:ea typeface="+mn-ea"/>
                  <a:cs typeface="Arial" panose="020B0604020202020204" pitchFamily="34" charset="0"/>
                </a:rPr>
                <a:t>Needs to be the priority</a:t>
              </a:r>
            </a:p>
          </p:txBody>
        </p:sp>
      </p:grpSp>
      <p:sp>
        <p:nvSpPr>
          <p:cNvPr id="30" name="Oval 29">
            <a:extLst>
              <a:ext uri="{FF2B5EF4-FFF2-40B4-BE49-F238E27FC236}">
                <a16:creationId xmlns:a16="http://schemas.microsoft.com/office/drawing/2014/main" id="{903779E3-92B0-5510-626B-2FE8CED195D5}"/>
              </a:ext>
            </a:extLst>
          </p:cNvPr>
          <p:cNvSpPr/>
          <p:nvPr/>
        </p:nvSpPr>
        <p:spPr>
          <a:xfrm>
            <a:off x="5970449" y="3173254"/>
            <a:ext cx="367665" cy="366600"/>
          </a:xfrm>
          <a:prstGeom prst="ellipse">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BDE59B49-2C94-4CF7-D599-841240BE1E62}"/>
              </a:ext>
            </a:extLst>
          </p:cNvPr>
          <p:cNvSpPr/>
          <p:nvPr/>
        </p:nvSpPr>
        <p:spPr>
          <a:xfrm>
            <a:off x="6400981" y="3115263"/>
            <a:ext cx="1427316" cy="5049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latin typeface="Poppins" panose="00000500000000000000" pitchFamily="2" charset="0"/>
                <a:cs typeface="Poppins" panose="00000500000000000000" pitchFamily="2" charset="0"/>
              </a:rPr>
              <a:t>Workplace</a:t>
            </a:r>
          </a:p>
          <a:p>
            <a:pPr algn="ctr"/>
            <a:r>
              <a:rPr lang="en-US" sz="1400" dirty="0">
                <a:solidFill>
                  <a:schemeClr val="bg1"/>
                </a:solidFill>
                <a:latin typeface="Poppins" panose="00000500000000000000" pitchFamily="2" charset="0"/>
                <a:cs typeface="Poppins" panose="00000500000000000000" pitchFamily="2" charset="0"/>
              </a:rPr>
              <a:t>Dimension</a:t>
            </a:r>
            <a:r>
              <a:rPr lang="en-US" sz="1400" dirty="0">
                <a:solidFill>
                  <a:schemeClr val="accent6"/>
                </a:solidFill>
                <a:latin typeface="Poppins" panose="00000500000000000000" pitchFamily="2" charset="0"/>
                <a:cs typeface="Poppins" panose="00000500000000000000" pitchFamily="2" charset="0"/>
              </a:rPr>
              <a:t> </a:t>
            </a:r>
          </a:p>
        </p:txBody>
      </p:sp>
      <p:sp>
        <p:nvSpPr>
          <p:cNvPr id="32" name="Rectangle 31">
            <a:extLst>
              <a:ext uri="{FF2B5EF4-FFF2-40B4-BE49-F238E27FC236}">
                <a16:creationId xmlns:a16="http://schemas.microsoft.com/office/drawing/2014/main" id="{5E08DF36-B222-88F1-E555-06DAF70800AC}"/>
              </a:ext>
            </a:extLst>
          </p:cNvPr>
          <p:cNvSpPr/>
          <p:nvPr/>
        </p:nvSpPr>
        <p:spPr>
          <a:xfrm>
            <a:off x="5366498" y="3744242"/>
            <a:ext cx="3440551" cy="2494720"/>
          </a:xfrm>
          <a:prstGeom prst="rect">
            <a:avLst/>
          </a:prstGeom>
          <a:solidFill>
            <a:schemeClr val="accent3">
              <a:lumMod val="10000"/>
              <a:lumOff val="9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2"/>
                </a:solidFill>
                <a:latin typeface="Poppins" panose="00000500000000000000" pitchFamily="2" charset="0"/>
                <a:cs typeface="Poppins" panose="00000500000000000000" pitchFamily="2" charset="0"/>
              </a:rPr>
              <a:t>Evolve the definition of the </a:t>
            </a:r>
            <a:r>
              <a:rPr lang="en-US" sz="1400" b="1" dirty="0">
                <a:solidFill>
                  <a:schemeClr val="accent3"/>
                </a:solidFill>
                <a:latin typeface="Poppins" panose="00000500000000000000" pitchFamily="2" charset="0"/>
                <a:cs typeface="Poppins" panose="00000500000000000000" pitchFamily="2" charset="0"/>
              </a:rPr>
              <a:t>Workplace</a:t>
            </a:r>
            <a:r>
              <a:rPr lang="en-US" sz="1400" dirty="0">
                <a:solidFill>
                  <a:schemeClr val="tx2"/>
                </a:solidFill>
                <a:latin typeface="Poppins" panose="00000500000000000000" pitchFamily="2" charset="0"/>
                <a:cs typeface="Poppins" panose="00000500000000000000" pitchFamily="2" charset="0"/>
              </a:rPr>
              <a:t> Dimension to build a psychologically safe culture for all municipalities (employees and elected officials)</a:t>
            </a:r>
          </a:p>
          <a:p>
            <a:pPr algn="ctr"/>
            <a:endParaRPr lang="en-US" sz="1400" dirty="0">
              <a:solidFill>
                <a:schemeClr val="tx2"/>
              </a:solidFill>
              <a:latin typeface="Poppins" panose="00000500000000000000" pitchFamily="2" charset="0"/>
              <a:cs typeface="Poppins" panose="00000500000000000000" pitchFamily="2" charset="0"/>
            </a:endParaRPr>
          </a:p>
          <a:p>
            <a:pPr algn="ctr"/>
            <a:r>
              <a:rPr lang="en-US" sz="1400" dirty="0">
                <a:solidFill>
                  <a:schemeClr val="tx2"/>
                </a:solidFill>
                <a:latin typeface="Poppins" panose="00000500000000000000" pitchFamily="2" charset="0"/>
                <a:cs typeface="Poppins" panose="00000500000000000000" pitchFamily="2" charset="0"/>
              </a:rPr>
              <a:t>This would require further evolving the strategy and repositioning the purpose of the program and how you are supporting the Municipalities </a:t>
            </a:r>
          </a:p>
        </p:txBody>
      </p:sp>
    </p:spTree>
    <p:extLst>
      <p:ext uri="{BB962C8B-B14F-4D97-AF65-F5344CB8AC3E}">
        <p14:creationId xmlns:p14="http://schemas.microsoft.com/office/powerpoint/2010/main" val="2960692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par>
                                <p:cTn id="20" presetID="10" presetClass="entr" presetSubtype="0"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1D6793-6A1B-2344-8181-FE6B96E016BF}"/>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458323FF-D0F0-AEED-506F-0BC2953A6B39}"/>
              </a:ext>
            </a:extLst>
          </p:cNvPr>
          <p:cNvSpPr>
            <a:spLocks noGrp="1"/>
          </p:cNvSpPr>
          <p:nvPr>
            <p:ph type="title"/>
          </p:nvPr>
        </p:nvSpPr>
        <p:spPr>
          <a:xfrm>
            <a:off x="342900" y="508486"/>
            <a:ext cx="2400300" cy="590697"/>
          </a:xfrm>
        </p:spPr>
        <p:txBody>
          <a:bodyPr/>
          <a:lstStyle/>
          <a:p>
            <a:r>
              <a:rPr lang="en-US" dirty="0"/>
              <a:t>VISION</a:t>
            </a:r>
          </a:p>
        </p:txBody>
      </p:sp>
      <p:pic>
        <p:nvPicPr>
          <p:cNvPr id="3" name="Picture 2" descr="Text&#10;&#10;Description automatically generated">
            <a:extLst>
              <a:ext uri="{FF2B5EF4-FFF2-40B4-BE49-F238E27FC236}">
                <a16:creationId xmlns:a16="http://schemas.microsoft.com/office/drawing/2014/main" id="{C15A56F9-8E4D-02A3-9079-60A0B9525A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7350" y="991152"/>
            <a:ext cx="5009393" cy="2141516"/>
          </a:xfrm>
          <a:prstGeom prst="rect">
            <a:avLst/>
          </a:prstGeom>
          <a:noFill/>
        </p:spPr>
      </p:pic>
      <p:sp>
        <p:nvSpPr>
          <p:cNvPr id="10" name="Text Placeholder 3">
            <a:extLst>
              <a:ext uri="{FF2B5EF4-FFF2-40B4-BE49-F238E27FC236}">
                <a16:creationId xmlns:a16="http://schemas.microsoft.com/office/drawing/2014/main" id="{FBC7F272-2B21-C75F-447D-2732FEC9068C}"/>
              </a:ext>
            </a:extLst>
          </p:cNvPr>
          <p:cNvSpPr>
            <a:spLocks noGrp="1"/>
          </p:cNvSpPr>
          <p:nvPr>
            <p:ph type="body" sz="half" idx="2"/>
          </p:nvPr>
        </p:nvSpPr>
        <p:spPr>
          <a:xfrm>
            <a:off x="342900" y="1244657"/>
            <a:ext cx="2400300" cy="1193743"/>
          </a:xfrm>
        </p:spPr>
        <p:txBody>
          <a:bodyPr/>
          <a:lstStyle/>
          <a:p>
            <a:r>
              <a:rPr lang="en-US" dirty="0"/>
              <a:t>Striving for a healthy workplace environment with engaged employees and elected officials. </a:t>
            </a:r>
          </a:p>
          <a:p>
            <a:endParaRPr lang="en-US" dirty="0"/>
          </a:p>
        </p:txBody>
      </p:sp>
      <p:sp>
        <p:nvSpPr>
          <p:cNvPr id="5" name="Title 1">
            <a:extLst>
              <a:ext uri="{FF2B5EF4-FFF2-40B4-BE49-F238E27FC236}">
                <a16:creationId xmlns:a16="http://schemas.microsoft.com/office/drawing/2014/main" id="{2D9FCADA-5C49-AB25-AB6E-3535E14E4BBE}"/>
              </a:ext>
            </a:extLst>
          </p:cNvPr>
          <p:cNvSpPr txBox="1">
            <a:spLocks/>
          </p:cNvSpPr>
          <p:nvPr/>
        </p:nvSpPr>
        <p:spPr>
          <a:xfrm>
            <a:off x="342900" y="2809801"/>
            <a:ext cx="2400300" cy="59069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3600" b="0" kern="1200" spc="-50" baseline="0">
                <a:solidFill>
                  <a:srgbClr val="FFFFFF"/>
                </a:solidFill>
                <a:latin typeface="Poppins SemiBold" panose="00000700000000000000" pitchFamily="2" charset="0"/>
                <a:ea typeface="+mj-ea"/>
                <a:cs typeface="Poppins SemiBold" panose="00000700000000000000" pitchFamily="2" charset="0"/>
              </a:defRPr>
            </a:lvl1pPr>
          </a:lstStyle>
          <a:p>
            <a:r>
              <a:rPr lang="en-US" dirty="0"/>
              <a:t>MISSION</a:t>
            </a:r>
          </a:p>
        </p:txBody>
      </p:sp>
      <p:sp>
        <p:nvSpPr>
          <p:cNvPr id="6" name="Text Placeholder 3">
            <a:extLst>
              <a:ext uri="{FF2B5EF4-FFF2-40B4-BE49-F238E27FC236}">
                <a16:creationId xmlns:a16="http://schemas.microsoft.com/office/drawing/2014/main" id="{8150B038-4D9A-83E8-A9F6-189B5D90F1E8}"/>
              </a:ext>
            </a:extLst>
          </p:cNvPr>
          <p:cNvSpPr txBox="1">
            <a:spLocks/>
          </p:cNvSpPr>
          <p:nvPr/>
        </p:nvSpPr>
        <p:spPr>
          <a:xfrm>
            <a:off x="342900" y="3545971"/>
            <a:ext cx="2400300" cy="266432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1500" kern="1200">
                <a:solidFill>
                  <a:srgbClr val="FFFFFF"/>
                </a:solidFill>
                <a:latin typeface="Poppins" panose="00000500000000000000" pitchFamily="2" charset="0"/>
                <a:ea typeface="+mn-ea"/>
                <a:cs typeface="Poppins" panose="00000500000000000000" pitchFamily="2" charset="0"/>
              </a:defRPr>
            </a:lvl1pPr>
            <a:lvl2pPr marL="457200" indent="0" algn="l" defTabSz="914400" rtl="0" eaLnBrk="1" latinLnBrk="0" hangingPunct="1">
              <a:lnSpc>
                <a:spcPct val="90000"/>
              </a:lnSpc>
              <a:spcBef>
                <a:spcPts val="200"/>
              </a:spcBef>
              <a:spcAft>
                <a:spcPts val="400"/>
              </a:spcAft>
              <a:buClrTx/>
              <a:buFont typeface="Arial" panose="020B0604020202020204" pitchFamily="34" charset="0"/>
              <a:buNone/>
              <a:defRPr sz="1200" kern="1200">
                <a:solidFill>
                  <a:schemeClr val="tx1"/>
                </a:solidFill>
                <a:latin typeface="Poppins" panose="00000500000000000000" pitchFamily="2" charset="0"/>
                <a:ea typeface="+mn-ea"/>
                <a:cs typeface="Poppins" panose="00000500000000000000" pitchFamily="2" charset="0"/>
              </a:defRPr>
            </a:lvl2pPr>
            <a:lvl3pPr marL="914400" indent="0" algn="l" defTabSz="914400" rtl="0" eaLnBrk="1" latinLnBrk="0" hangingPunct="1">
              <a:lnSpc>
                <a:spcPct val="90000"/>
              </a:lnSpc>
              <a:spcBef>
                <a:spcPts val="200"/>
              </a:spcBef>
              <a:spcAft>
                <a:spcPts val="400"/>
              </a:spcAft>
              <a:buClrTx/>
              <a:buFont typeface="Arial" panose="020B0604020202020204" pitchFamily="34" charset="0"/>
              <a:buNone/>
              <a:defRPr sz="1000" kern="1200">
                <a:solidFill>
                  <a:schemeClr val="tx1"/>
                </a:solidFill>
                <a:latin typeface="Poppins" panose="00000500000000000000" pitchFamily="2" charset="0"/>
                <a:ea typeface="+mn-ea"/>
                <a:cs typeface="Poppins" panose="00000500000000000000" pitchFamily="2" charset="0"/>
              </a:defRPr>
            </a:lvl3pPr>
            <a:lvl4pPr marL="1371600" indent="0" algn="l" defTabSz="914400" rtl="0" eaLnBrk="1" latinLnBrk="0" hangingPunct="1">
              <a:lnSpc>
                <a:spcPct val="90000"/>
              </a:lnSpc>
              <a:spcBef>
                <a:spcPts val="200"/>
              </a:spcBef>
              <a:spcAft>
                <a:spcPts val="400"/>
              </a:spcAft>
              <a:buClrTx/>
              <a:buFont typeface="Arial" panose="020B0604020202020204" pitchFamily="34" charset="0"/>
              <a:buNone/>
              <a:defRPr sz="900" kern="1200">
                <a:solidFill>
                  <a:schemeClr val="tx1"/>
                </a:solidFill>
                <a:latin typeface="Poppins" panose="00000500000000000000" pitchFamily="2" charset="0"/>
                <a:ea typeface="+mn-ea"/>
                <a:cs typeface="Poppins" panose="00000500000000000000" pitchFamily="2" charset="0"/>
              </a:defRPr>
            </a:lvl4pPr>
            <a:lvl5pPr marL="1828800" indent="0" algn="l" defTabSz="914400" rtl="0" eaLnBrk="1" latinLnBrk="0" hangingPunct="1">
              <a:lnSpc>
                <a:spcPct val="90000"/>
              </a:lnSpc>
              <a:spcBef>
                <a:spcPts val="200"/>
              </a:spcBef>
              <a:spcAft>
                <a:spcPts val="400"/>
              </a:spcAft>
              <a:buClrTx/>
              <a:buFont typeface="Arial" panose="020B0604020202020204" pitchFamily="34" charset="0"/>
              <a:buNone/>
              <a:defRPr sz="900" kern="1200">
                <a:solidFill>
                  <a:schemeClr val="tx1"/>
                </a:solidFill>
                <a:latin typeface="Poppins" panose="00000500000000000000" pitchFamily="2" charset="0"/>
                <a:ea typeface="+mn-ea"/>
                <a:cs typeface="Poppins" panose="00000500000000000000" pitchFamily="2" charset="0"/>
              </a:defRPr>
            </a:lvl5pPr>
            <a:lvl6pPr marL="22860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9pPr>
          </a:lstStyle>
          <a:p>
            <a:r>
              <a:rPr lang="en-US" dirty="0"/>
              <a:t>We are committed to supporting and working with Municipalities to ensure they have the resources available to help their employees and elected officials thrive in their wellness journeys and achieve their personal health goals.  </a:t>
            </a:r>
          </a:p>
          <a:p>
            <a:endParaRPr lang="en-US" sz="1200" dirty="0"/>
          </a:p>
        </p:txBody>
      </p:sp>
      <p:sp>
        <p:nvSpPr>
          <p:cNvPr id="2" name="Rectangle 1">
            <a:extLst>
              <a:ext uri="{FF2B5EF4-FFF2-40B4-BE49-F238E27FC236}">
                <a16:creationId xmlns:a16="http://schemas.microsoft.com/office/drawing/2014/main" id="{5AC09F1F-FCF2-548C-7D95-8DC8E5DEFDF7}"/>
              </a:ext>
            </a:extLst>
          </p:cNvPr>
          <p:cNvSpPr/>
          <p:nvPr/>
        </p:nvSpPr>
        <p:spPr>
          <a:xfrm>
            <a:off x="3050155" y="4263887"/>
            <a:ext cx="6103784" cy="964096"/>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6"/>
                </a:solidFill>
                <a:latin typeface="Poppins" panose="00000500000000000000" pitchFamily="2" charset="0"/>
                <a:cs typeface="Poppins" panose="00000500000000000000" pitchFamily="2" charset="0"/>
              </a:rPr>
              <a:t>Serving 50+ Municipalities and related entities, </a:t>
            </a:r>
          </a:p>
          <a:p>
            <a:pPr algn="ctr"/>
            <a:endParaRPr lang="en-US" sz="1050" dirty="0">
              <a:solidFill>
                <a:schemeClr val="accent6"/>
              </a:solidFill>
              <a:latin typeface="Poppins" panose="00000500000000000000" pitchFamily="2" charset="0"/>
              <a:cs typeface="Poppins" panose="00000500000000000000" pitchFamily="2" charset="0"/>
            </a:endParaRPr>
          </a:p>
          <a:p>
            <a:pPr algn="ctr"/>
            <a:r>
              <a:rPr lang="en-US" dirty="0">
                <a:solidFill>
                  <a:schemeClr val="accent6"/>
                </a:solidFill>
                <a:latin typeface="Poppins" panose="00000500000000000000" pitchFamily="2" charset="0"/>
                <a:cs typeface="Poppins" panose="00000500000000000000" pitchFamily="2" charset="0"/>
              </a:rPr>
              <a:t>2000+ employees / elected officials</a:t>
            </a:r>
          </a:p>
        </p:txBody>
      </p:sp>
    </p:spTree>
    <p:extLst>
      <p:ext uri="{BB962C8B-B14F-4D97-AF65-F5344CB8AC3E}">
        <p14:creationId xmlns:p14="http://schemas.microsoft.com/office/powerpoint/2010/main" val="76650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F8B6D-C3E5-648E-C653-B76F1418D992}"/>
              </a:ext>
            </a:extLst>
          </p:cNvPr>
          <p:cNvSpPr txBox="1">
            <a:spLocks/>
          </p:cNvSpPr>
          <p:nvPr/>
        </p:nvSpPr>
        <p:spPr>
          <a:xfrm>
            <a:off x="307953" y="272957"/>
            <a:ext cx="7543800" cy="748455"/>
          </a:xfrm>
          <a:prstGeom prst="rect">
            <a:avLst/>
          </a:prstGeom>
        </p:spPr>
        <p:txBody>
          <a:bodyPr/>
          <a:lstStyle>
            <a:lvl1pPr algn="l" defTabSz="914400" rtl="0" eaLnBrk="1" latinLnBrk="0" hangingPunct="1">
              <a:lnSpc>
                <a:spcPct val="85000"/>
              </a:lnSpc>
              <a:spcBef>
                <a:spcPct val="0"/>
              </a:spcBef>
              <a:buNone/>
              <a:defRPr sz="3600" kern="1200" spc="-50" baseline="0">
                <a:solidFill>
                  <a:srgbClr val="6D6E70"/>
                </a:solidFill>
                <a:latin typeface="Poppins SemiBold" panose="00000700000000000000" pitchFamily="2" charset="0"/>
                <a:ea typeface="+mj-ea"/>
                <a:cs typeface="Poppins SemiBold" panose="00000700000000000000" pitchFamily="2" charset="0"/>
              </a:defRPr>
            </a:lvl1pPr>
          </a:lstStyle>
          <a:p>
            <a:r>
              <a:rPr lang="en-US" dirty="0"/>
              <a:t>Key Contributors </a:t>
            </a:r>
          </a:p>
        </p:txBody>
      </p:sp>
      <p:sp>
        <p:nvSpPr>
          <p:cNvPr id="3" name="Rectangle 2">
            <a:extLst>
              <a:ext uri="{FF2B5EF4-FFF2-40B4-BE49-F238E27FC236}">
                <a16:creationId xmlns:a16="http://schemas.microsoft.com/office/drawing/2014/main" id="{EA97C0D1-25B0-AF15-C90A-82E7BC53F8C7}"/>
              </a:ext>
            </a:extLst>
          </p:cNvPr>
          <p:cNvSpPr/>
          <p:nvPr/>
        </p:nvSpPr>
        <p:spPr>
          <a:xfrm>
            <a:off x="327526" y="1387363"/>
            <a:ext cx="3576144" cy="1933905"/>
          </a:xfrm>
          <a:prstGeom prst="rect">
            <a:avLst/>
          </a:prstGeom>
          <a:solidFill>
            <a:schemeClr val="bg1"/>
          </a:solid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b="1" u="sng" dirty="0">
                <a:solidFill>
                  <a:schemeClr val="tx1"/>
                </a:solidFill>
              </a:rPr>
              <a:t>Internal Wellness Team </a:t>
            </a:r>
          </a:p>
          <a:p>
            <a:pPr marL="285750" indent="-285750">
              <a:buFont typeface="Arial" panose="020B0604020202020204" pitchFamily="34" charset="0"/>
              <a:buChar char="•"/>
            </a:pPr>
            <a:r>
              <a:rPr lang="en-US" dirty="0">
                <a:solidFill>
                  <a:schemeClr val="tx1"/>
                </a:solidFill>
              </a:rPr>
              <a:t>NSFM</a:t>
            </a:r>
          </a:p>
          <a:p>
            <a:pPr marL="285750" indent="-285750">
              <a:buFont typeface="Arial" panose="020B0604020202020204" pitchFamily="34" charset="0"/>
              <a:buChar char="•"/>
            </a:pPr>
            <a:r>
              <a:rPr lang="en-US" dirty="0">
                <a:solidFill>
                  <a:schemeClr val="tx1"/>
                </a:solidFill>
              </a:rPr>
              <a:t>AMANS Human Resources Team </a:t>
            </a:r>
          </a:p>
          <a:p>
            <a:pPr marL="285750" indent="-285750">
              <a:buFont typeface="Arial" panose="020B0604020202020204" pitchFamily="34" charset="0"/>
              <a:buChar char="•"/>
            </a:pPr>
            <a:r>
              <a:rPr lang="en-US" dirty="0">
                <a:solidFill>
                  <a:schemeClr val="tx1"/>
                </a:solidFill>
              </a:rPr>
              <a:t>Dedicated Wellness Role – we’re hiring! </a:t>
            </a:r>
          </a:p>
          <a:p>
            <a:pPr marL="285750" indent="-285750">
              <a:buFont typeface="Arial" panose="020B0604020202020204" pitchFamily="34" charset="0"/>
              <a:buChar char="•"/>
            </a:pPr>
            <a:r>
              <a:rPr lang="en-US" dirty="0">
                <a:solidFill>
                  <a:schemeClr val="tx1"/>
                </a:solidFill>
              </a:rPr>
              <a:t>Support Staff </a:t>
            </a:r>
          </a:p>
          <a:p>
            <a:pPr marL="285750" indent="-285750" algn="ctr">
              <a:buFont typeface="Arial" panose="020B0604020202020204" pitchFamily="34" charset="0"/>
              <a:buChar char="•"/>
            </a:pPr>
            <a:endParaRPr lang="en-US" dirty="0"/>
          </a:p>
        </p:txBody>
      </p:sp>
      <p:sp>
        <p:nvSpPr>
          <p:cNvPr id="4" name="Rectangle 3">
            <a:extLst>
              <a:ext uri="{FF2B5EF4-FFF2-40B4-BE49-F238E27FC236}">
                <a16:creationId xmlns:a16="http://schemas.microsoft.com/office/drawing/2014/main" id="{B51EE335-800E-EEBC-8151-9B40C0426A90}"/>
              </a:ext>
            </a:extLst>
          </p:cNvPr>
          <p:cNvSpPr/>
          <p:nvPr/>
        </p:nvSpPr>
        <p:spPr>
          <a:xfrm>
            <a:off x="4295182" y="1387364"/>
            <a:ext cx="4245126" cy="2371836"/>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b="1" u="sng" dirty="0">
                <a:solidFill>
                  <a:schemeClr val="tx1"/>
                </a:solidFill>
              </a:rPr>
              <a:t>Wellness Champions </a:t>
            </a:r>
          </a:p>
          <a:p>
            <a:pPr marL="285750" indent="-285750">
              <a:buFont typeface="Arial" panose="020B0604020202020204" pitchFamily="34" charset="0"/>
              <a:buChar char="•"/>
            </a:pPr>
            <a:r>
              <a:rPr lang="en-US" dirty="0">
                <a:solidFill>
                  <a:schemeClr val="tx1"/>
                </a:solidFill>
              </a:rPr>
              <a:t>Employees from municipalities across Nova Scotia </a:t>
            </a:r>
          </a:p>
          <a:p>
            <a:pPr marL="285750" indent="-285750">
              <a:buFont typeface="Arial" panose="020B0604020202020204" pitchFamily="34" charset="0"/>
              <a:buChar char="•"/>
            </a:pPr>
            <a:r>
              <a:rPr lang="en-US" dirty="0">
                <a:solidFill>
                  <a:schemeClr val="tx1"/>
                </a:solidFill>
              </a:rPr>
              <a:t>Responsibilities: sharing &amp; promoting Wellness, engaging &amp; supporting employees, providing feedback &amp; ideas, connecting with other champions, recognizing &amp; celebrating success </a:t>
            </a:r>
          </a:p>
          <a:p>
            <a:pPr marL="285750" indent="-285750" algn="ctr">
              <a:buFont typeface="Arial" panose="020B0604020202020204" pitchFamily="34" charset="0"/>
              <a:buChar char="•"/>
            </a:pPr>
            <a:endParaRPr lang="en-US" dirty="0"/>
          </a:p>
        </p:txBody>
      </p:sp>
      <p:sp>
        <p:nvSpPr>
          <p:cNvPr id="5" name="Rectangle 4">
            <a:extLst>
              <a:ext uri="{FF2B5EF4-FFF2-40B4-BE49-F238E27FC236}">
                <a16:creationId xmlns:a16="http://schemas.microsoft.com/office/drawing/2014/main" id="{C2D8F49A-197C-F131-73F9-4F4EB270474A}"/>
              </a:ext>
            </a:extLst>
          </p:cNvPr>
          <p:cNvSpPr/>
          <p:nvPr/>
        </p:nvSpPr>
        <p:spPr>
          <a:xfrm>
            <a:off x="327526" y="3492062"/>
            <a:ext cx="3576144" cy="2635468"/>
          </a:xfrm>
          <a:prstGeom prst="rect">
            <a:avLst/>
          </a:prstGeom>
          <a:noFill/>
          <a:ln w="28575">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b="1" u="sng" dirty="0">
                <a:solidFill>
                  <a:schemeClr val="tx1"/>
                </a:solidFill>
              </a:rPr>
              <a:t>Wellness Committee</a:t>
            </a:r>
            <a:endParaRPr lang="en-US" dirty="0">
              <a:solidFill>
                <a:schemeClr val="tx1"/>
              </a:solidFill>
            </a:endParaRPr>
          </a:p>
          <a:p>
            <a:pPr marL="285750" indent="-285750">
              <a:buFont typeface="Arial" panose="020B0604020202020204" pitchFamily="34" charset="0"/>
              <a:buChar char="•"/>
            </a:pPr>
            <a:r>
              <a:rPr lang="en-US" dirty="0">
                <a:solidFill>
                  <a:schemeClr val="tx1"/>
                </a:solidFill>
              </a:rPr>
              <a:t>Group of members (~7) from municipalities across Nova Scotia </a:t>
            </a:r>
          </a:p>
          <a:p>
            <a:pPr marL="285750" indent="-285750">
              <a:buFont typeface="Arial" panose="020B0604020202020204" pitchFamily="34" charset="0"/>
              <a:buChar char="•"/>
            </a:pPr>
            <a:r>
              <a:rPr lang="en-US" dirty="0">
                <a:solidFill>
                  <a:schemeClr val="tx1"/>
                </a:solidFill>
              </a:rPr>
              <a:t>Meet quarterly to review program progress, discuss partnership initiatives and identify emerging needs in municipal wellness</a:t>
            </a:r>
          </a:p>
          <a:p>
            <a:pPr marL="285750" indent="-285750" algn="ctr">
              <a:buFont typeface="Arial" panose="020B0604020202020204" pitchFamily="34" charset="0"/>
              <a:buChar char="•"/>
            </a:pPr>
            <a:endParaRPr lang="en-US" dirty="0"/>
          </a:p>
        </p:txBody>
      </p:sp>
      <p:sp>
        <p:nvSpPr>
          <p:cNvPr id="6" name="Rectangle 5">
            <a:extLst>
              <a:ext uri="{FF2B5EF4-FFF2-40B4-BE49-F238E27FC236}">
                <a16:creationId xmlns:a16="http://schemas.microsoft.com/office/drawing/2014/main" id="{618AE7F3-EE1F-200B-40FC-CACDD4D7AE76}"/>
              </a:ext>
            </a:extLst>
          </p:cNvPr>
          <p:cNvSpPr/>
          <p:nvPr/>
        </p:nvSpPr>
        <p:spPr>
          <a:xfrm>
            <a:off x="4295181" y="3915104"/>
            <a:ext cx="4245125" cy="2212426"/>
          </a:xfrm>
          <a:prstGeom prst="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b="1" u="sng" dirty="0">
                <a:solidFill>
                  <a:schemeClr val="tx1"/>
                </a:solidFill>
              </a:rPr>
              <a:t>Service Partnerships</a:t>
            </a:r>
          </a:p>
          <a:p>
            <a:pPr marL="285750" indent="-285750">
              <a:buFont typeface="Arial" panose="020B0604020202020204" pitchFamily="34" charset="0"/>
              <a:buChar char="•"/>
            </a:pPr>
            <a:r>
              <a:rPr lang="en-US" dirty="0">
                <a:solidFill>
                  <a:schemeClr val="tx1"/>
                </a:solidFill>
              </a:rPr>
              <a:t>Community services </a:t>
            </a:r>
          </a:p>
          <a:p>
            <a:pPr marL="285750" indent="-285750">
              <a:buFont typeface="Arial" panose="020B0604020202020204" pitchFamily="34" charset="0"/>
              <a:buChar char="•"/>
            </a:pPr>
            <a:r>
              <a:rPr lang="en-US" dirty="0">
                <a:solidFill>
                  <a:schemeClr val="tx1"/>
                </a:solidFill>
              </a:rPr>
              <a:t>TELUS Health</a:t>
            </a:r>
          </a:p>
          <a:p>
            <a:pPr marL="285750" indent="-285750">
              <a:buFont typeface="Arial" panose="020B0604020202020204" pitchFamily="34" charset="0"/>
              <a:buChar char="•"/>
            </a:pPr>
            <a:r>
              <a:rPr lang="en-US" dirty="0" err="1">
                <a:solidFill>
                  <a:schemeClr val="tx1"/>
                </a:solidFill>
              </a:rPr>
              <a:t>Medavie</a:t>
            </a:r>
            <a:r>
              <a:rPr lang="en-US" dirty="0">
                <a:solidFill>
                  <a:schemeClr val="tx1"/>
                </a:solidFill>
              </a:rPr>
              <a:t> Blue Cross </a:t>
            </a:r>
          </a:p>
          <a:p>
            <a:pPr marL="285750" indent="-285750">
              <a:buFont typeface="Arial" panose="020B0604020202020204" pitchFamily="34" charset="0"/>
              <a:buChar char="•"/>
            </a:pPr>
            <a:r>
              <a:rPr lang="en-US" dirty="0">
                <a:solidFill>
                  <a:schemeClr val="tx1"/>
                </a:solidFill>
              </a:rPr>
              <a:t>Desjardins</a:t>
            </a:r>
          </a:p>
          <a:p>
            <a:pPr marL="285750" indent="-285750">
              <a:buFont typeface="Arial" panose="020B0604020202020204" pitchFamily="34" charset="0"/>
              <a:buChar char="•"/>
            </a:pPr>
            <a:r>
              <a:rPr lang="en-US" dirty="0">
                <a:solidFill>
                  <a:schemeClr val="tx1"/>
                </a:solidFill>
              </a:rPr>
              <a:t>HUB Atlantic</a:t>
            </a:r>
          </a:p>
          <a:p>
            <a:pPr marL="285750" indent="-285750">
              <a:buFont typeface="Arial" panose="020B0604020202020204" pitchFamily="34" charset="0"/>
              <a:buChar char="•"/>
            </a:pPr>
            <a:endParaRPr lang="en-US" dirty="0">
              <a:solidFill>
                <a:schemeClr val="tx1"/>
              </a:solidFill>
            </a:endParaRPr>
          </a:p>
          <a:p>
            <a:pPr marL="285750" indent="-285750" algn="ctr">
              <a:buFont typeface="Arial" panose="020B0604020202020204" pitchFamily="34" charset="0"/>
              <a:buChar char="•"/>
            </a:pPr>
            <a:endParaRPr lang="en-US" dirty="0"/>
          </a:p>
        </p:txBody>
      </p:sp>
    </p:spTree>
    <p:extLst>
      <p:ext uri="{BB962C8B-B14F-4D97-AF65-F5344CB8AC3E}">
        <p14:creationId xmlns:p14="http://schemas.microsoft.com/office/powerpoint/2010/main" val="2243989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9CD99675-A7C8-0C87-EAD8-F35EC0B20C79}"/>
              </a:ext>
            </a:extLst>
          </p:cNvPr>
          <p:cNvSpPr txBox="1"/>
          <p:nvPr/>
        </p:nvSpPr>
        <p:spPr>
          <a:xfrm>
            <a:off x="371766" y="864401"/>
            <a:ext cx="4179374" cy="2031325"/>
          </a:xfrm>
          <a:prstGeom prst="rect">
            <a:avLst/>
          </a:prstGeom>
          <a:noFill/>
          <a:ln>
            <a:solidFill>
              <a:schemeClr val="tx2"/>
            </a:solidFill>
          </a:ln>
        </p:spPr>
        <p:txBody>
          <a:bodyPr wrap="square" rtlCol="0">
            <a:spAutoFit/>
          </a:bodyPr>
          <a:lstStyle/>
          <a:p>
            <a:pPr algn="ctr"/>
            <a:r>
              <a:rPr lang="en-US" b="1" dirty="0"/>
              <a:t>Webinars and Service Provider Orientations</a:t>
            </a:r>
          </a:p>
          <a:p>
            <a:pPr marL="285750" indent="-285750">
              <a:buFont typeface="Arial" panose="020B0604020202020204" pitchFamily="34" charset="0"/>
              <a:buChar char="•"/>
            </a:pPr>
            <a:r>
              <a:rPr lang="en-US" dirty="0"/>
              <a:t>Mental, Physical, Financial topics </a:t>
            </a:r>
          </a:p>
          <a:p>
            <a:pPr marL="285750" indent="-285750">
              <a:buFont typeface="Arial" panose="020B0604020202020204" pitchFamily="34" charset="0"/>
              <a:buChar char="•"/>
            </a:pPr>
            <a:r>
              <a:rPr lang="en-US" dirty="0"/>
              <a:t>Medavie Blue Cross and TELUS Health Orientation Sessions</a:t>
            </a:r>
          </a:p>
          <a:p>
            <a:pPr marL="285750" indent="-285750">
              <a:buFont typeface="Arial" panose="020B0604020202020204" pitchFamily="34" charset="0"/>
              <a:buChar char="•"/>
            </a:pPr>
            <a:r>
              <a:rPr lang="en-US" dirty="0"/>
              <a:t>Total of 292 participants across 15 webinars  </a:t>
            </a:r>
          </a:p>
        </p:txBody>
      </p:sp>
      <p:sp>
        <p:nvSpPr>
          <p:cNvPr id="18" name="TextBox 17">
            <a:extLst>
              <a:ext uri="{FF2B5EF4-FFF2-40B4-BE49-F238E27FC236}">
                <a16:creationId xmlns:a16="http://schemas.microsoft.com/office/drawing/2014/main" id="{7E169975-3C79-7EBF-2195-B9109251E44F}"/>
              </a:ext>
            </a:extLst>
          </p:cNvPr>
          <p:cNvSpPr txBox="1"/>
          <p:nvPr/>
        </p:nvSpPr>
        <p:spPr>
          <a:xfrm>
            <a:off x="4649054" y="3024799"/>
            <a:ext cx="4123178" cy="1754326"/>
          </a:xfrm>
          <a:prstGeom prst="rect">
            <a:avLst/>
          </a:prstGeom>
          <a:noFill/>
          <a:ln>
            <a:solidFill>
              <a:schemeClr val="tx2"/>
            </a:solidFill>
          </a:ln>
        </p:spPr>
        <p:txBody>
          <a:bodyPr wrap="square" rtlCol="0">
            <a:spAutoFit/>
          </a:bodyPr>
          <a:lstStyle/>
          <a:p>
            <a:pPr algn="ctr"/>
            <a:r>
              <a:rPr lang="en-US" b="1" dirty="0"/>
              <a:t>Challenges and Campaigns</a:t>
            </a:r>
          </a:p>
          <a:p>
            <a:pPr marL="285750" indent="-285750">
              <a:buFont typeface="Arial" panose="020B0604020202020204" pitchFamily="34" charset="0"/>
              <a:buChar char="•"/>
            </a:pPr>
            <a:r>
              <a:rPr lang="en-US" dirty="0"/>
              <a:t>Active April Challenge </a:t>
            </a:r>
          </a:p>
          <a:p>
            <a:pPr marL="285750" indent="-285750">
              <a:buFont typeface="Arial" panose="020B0604020202020204" pitchFamily="34" charset="0"/>
              <a:buChar char="•"/>
            </a:pPr>
            <a:r>
              <a:rPr lang="en-US" dirty="0"/>
              <a:t>Heart Health Bingo </a:t>
            </a:r>
          </a:p>
          <a:p>
            <a:pPr marL="285750" indent="-285750">
              <a:buFont typeface="Arial" panose="020B0604020202020204" pitchFamily="34" charset="0"/>
              <a:buChar char="•"/>
            </a:pPr>
            <a:r>
              <a:rPr lang="en-US" dirty="0"/>
              <a:t>Unmasking Men's Mental Health</a:t>
            </a:r>
          </a:p>
          <a:p>
            <a:pPr marL="285750" indent="-285750">
              <a:buFont typeface="Arial" panose="020B0604020202020204" pitchFamily="34" charset="0"/>
              <a:buChar char="•"/>
            </a:pPr>
            <a:r>
              <a:rPr lang="en-US" dirty="0"/>
              <a:t>Municipal Wellness Week – Healthy Selfie Challenge  </a:t>
            </a:r>
          </a:p>
        </p:txBody>
      </p:sp>
      <p:sp>
        <p:nvSpPr>
          <p:cNvPr id="21" name="TextBox 20">
            <a:extLst>
              <a:ext uri="{FF2B5EF4-FFF2-40B4-BE49-F238E27FC236}">
                <a16:creationId xmlns:a16="http://schemas.microsoft.com/office/drawing/2014/main" id="{3EDCF607-A064-74B9-972A-2C43AFD37F5A}"/>
              </a:ext>
            </a:extLst>
          </p:cNvPr>
          <p:cNvSpPr txBox="1"/>
          <p:nvPr/>
        </p:nvSpPr>
        <p:spPr>
          <a:xfrm>
            <a:off x="4649052" y="864401"/>
            <a:ext cx="4123180" cy="2031325"/>
          </a:xfrm>
          <a:prstGeom prst="rect">
            <a:avLst/>
          </a:prstGeom>
          <a:noFill/>
          <a:ln>
            <a:solidFill>
              <a:schemeClr val="tx2"/>
            </a:solidFill>
          </a:ln>
        </p:spPr>
        <p:txBody>
          <a:bodyPr wrap="square" rtlCol="0">
            <a:spAutoFit/>
          </a:bodyPr>
          <a:lstStyle/>
          <a:p>
            <a:pPr algn="ctr"/>
            <a:r>
              <a:rPr lang="en-US" b="1" dirty="0"/>
              <a:t>Nova Scotia Walk Day</a:t>
            </a:r>
          </a:p>
          <a:p>
            <a:pPr marL="285750" indent="-285750">
              <a:buFont typeface="Arial" panose="020B0604020202020204" pitchFamily="34" charset="0"/>
              <a:buChar char="•"/>
            </a:pPr>
            <a:r>
              <a:rPr lang="en-US" dirty="0"/>
              <a:t>Partnership with Hike Nova Scotia</a:t>
            </a:r>
          </a:p>
          <a:p>
            <a:pPr marL="285750" indent="-285750">
              <a:buFont typeface="Arial" panose="020B0604020202020204" pitchFamily="34" charset="0"/>
              <a:buChar char="•"/>
            </a:pPr>
            <a:r>
              <a:rPr lang="en-US" dirty="0"/>
              <a:t>Offered 2 Workplace Walk Leader Trainings </a:t>
            </a:r>
          </a:p>
          <a:p>
            <a:pPr marL="285750" indent="-285750">
              <a:buFont typeface="Arial" panose="020B0604020202020204" pitchFamily="34" charset="0"/>
              <a:buChar char="•"/>
            </a:pPr>
            <a:r>
              <a:rPr lang="en-US" dirty="0"/>
              <a:t>Walk Day on May 14</a:t>
            </a:r>
            <a:r>
              <a:rPr lang="en-US" baseline="30000" dirty="0"/>
              <a:t>th</a:t>
            </a:r>
            <a:r>
              <a:rPr lang="en-US" dirty="0"/>
              <a:t> with 23 municipal groups representing 20 municipalities participating </a:t>
            </a:r>
          </a:p>
        </p:txBody>
      </p:sp>
      <p:sp>
        <p:nvSpPr>
          <p:cNvPr id="22" name="TextBox 21">
            <a:extLst>
              <a:ext uri="{FF2B5EF4-FFF2-40B4-BE49-F238E27FC236}">
                <a16:creationId xmlns:a16="http://schemas.microsoft.com/office/drawing/2014/main" id="{AD81A5F1-1BEB-A72D-92C0-EC72C6288498}"/>
              </a:ext>
            </a:extLst>
          </p:cNvPr>
          <p:cNvSpPr txBox="1"/>
          <p:nvPr/>
        </p:nvSpPr>
        <p:spPr>
          <a:xfrm>
            <a:off x="371765" y="4943802"/>
            <a:ext cx="4179374" cy="646331"/>
          </a:xfrm>
          <a:prstGeom prst="rect">
            <a:avLst/>
          </a:prstGeom>
          <a:noFill/>
          <a:ln>
            <a:solidFill>
              <a:schemeClr val="tx2"/>
            </a:solidFill>
          </a:ln>
        </p:spPr>
        <p:txBody>
          <a:bodyPr wrap="square" rtlCol="0">
            <a:spAutoFit/>
          </a:bodyPr>
          <a:lstStyle/>
          <a:p>
            <a:pPr algn="ctr"/>
            <a:r>
              <a:rPr lang="en-US" b="1" dirty="0"/>
              <a:t>GoodLife Fitness Reimbursement</a:t>
            </a:r>
          </a:p>
          <a:p>
            <a:pPr marL="285750" indent="-285750">
              <a:buFont typeface="Arial" panose="020B0604020202020204" pitchFamily="34" charset="0"/>
              <a:buChar char="•"/>
            </a:pPr>
            <a:r>
              <a:rPr lang="en-US" dirty="0"/>
              <a:t>138 sign ups to date </a:t>
            </a:r>
          </a:p>
        </p:txBody>
      </p:sp>
      <p:sp>
        <p:nvSpPr>
          <p:cNvPr id="23" name="TextBox 22">
            <a:extLst>
              <a:ext uri="{FF2B5EF4-FFF2-40B4-BE49-F238E27FC236}">
                <a16:creationId xmlns:a16="http://schemas.microsoft.com/office/drawing/2014/main" id="{DEE66D46-365C-8D84-A427-E8E0A5881586}"/>
              </a:ext>
            </a:extLst>
          </p:cNvPr>
          <p:cNvSpPr txBox="1"/>
          <p:nvPr/>
        </p:nvSpPr>
        <p:spPr>
          <a:xfrm>
            <a:off x="371765" y="3013637"/>
            <a:ext cx="4179374" cy="1754326"/>
          </a:xfrm>
          <a:prstGeom prst="rect">
            <a:avLst/>
          </a:prstGeom>
          <a:noFill/>
          <a:ln>
            <a:solidFill>
              <a:schemeClr val="tx2"/>
            </a:solidFill>
          </a:ln>
        </p:spPr>
        <p:txBody>
          <a:bodyPr wrap="square" rtlCol="0">
            <a:spAutoFit/>
          </a:bodyPr>
          <a:lstStyle/>
          <a:p>
            <a:pPr algn="ctr"/>
            <a:r>
              <a:rPr lang="en-US" b="1" dirty="0"/>
              <a:t>NEW: Wellness Connection Newsletters</a:t>
            </a:r>
          </a:p>
          <a:p>
            <a:pPr marL="285750" indent="-285750">
              <a:buFont typeface="Arial" panose="020B0604020202020204" pitchFamily="34" charset="0"/>
              <a:buChar char="•"/>
            </a:pPr>
            <a:r>
              <a:rPr lang="en-US" dirty="0"/>
              <a:t>Sent 3 Newsletters with wellness tips and promotion of challenges and webinars</a:t>
            </a:r>
          </a:p>
          <a:p>
            <a:pPr marL="285750" indent="-285750">
              <a:buFont typeface="Arial" panose="020B0604020202020204" pitchFamily="34" charset="0"/>
              <a:buChar char="•"/>
            </a:pPr>
            <a:r>
              <a:rPr lang="en-US" dirty="0"/>
              <a:t>Prizes to be won for participation in mini-challenges </a:t>
            </a:r>
          </a:p>
        </p:txBody>
      </p:sp>
      <p:sp>
        <p:nvSpPr>
          <p:cNvPr id="30" name="TextBox 29">
            <a:extLst>
              <a:ext uri="{FF2B5EF4-FFF2-40B4-BE49-F238E27FC236}">
                <a16:creationId xmlns:a16="http://schemas.microsoft.com/office/drawing/2014/main" id="{0DB1E28D-A7EA-17DD-2FC8-8CF227CF1CD2}"/>
              </a:ext>
            </a:extLst>
          </p:cNvPr>
          <p:cNvSpPr txBox="1"/>
          <p:nvPr/>
        </p:nvSpPr>
        <p:spPr>
          <a:xfrm>
            <a:off x="371766" y="389104"/>
            <a:ext cx="8400468" cy="369332"/>
          </a:xfrm>
          <a:prstGeom prst="rect">
            <a:avLst/>
          </a:prstGeom>
          <a:solidFill>
            <a:schemeClr val="accent6"/>
          </a:solidFill>
          <a:ln>
            <a:noFill/>
          </a:ln>
        </p:spPr>
        <p:txBody>
          <a:bodyPr wrap="square" rtlCol="0">
            <a:spAutoFit/>
          </a:bodyPr>
          <a:lstStyle/>
          <a:p>
            <a:pPr algn="ctr"/>
            <a:r>
              <a:rPr lang="en-US" b="1" dirty="0">
                <a:solidFill>
                  <a:schemeClr val="bg1"/>
                </a:solidFill>
              </a:rPr>
              <a:t>From January – September 2025, the Wellness Program has completed the below </a:t>
            </a:r>
            <a:endParaRPr lang="en-US" dirty="0">
              <a:solidFill>
                <a:schemeClr val="bg1"/>
              </a:solidFill>
            </a:endParaRPr>
          </a:p>
        </p:txBody>
      </p:sp>
      <p:sp>
        <p:nvSpPr>
          <p:cNvPr id="2" name="TextBox 1">
            <a:extLst>
              <a:ext uri="{FF2B5EF4-FFF2-40B4-BE49-F238E27FC236}">
                <a16:creationId xmlns:a16="http://schemas.microsoft.com/office/drawing/2014/main" id="{54EBF69F-6847-5486-A8E1-BBD3205D2628}"/>
              </a:ext>
            </a:extLst>
          </p:cNvPr>
          <p:cNvSpPr txBox="1"/>
          <p:nvPr/>
        </p:nvSpPr>
        <p:spPr>
          <a:xfrm>
            <a:off x="4649053" y="4908198"/>
            <a:ext cx="4123178" cy="1477328"/>
          </a:xfrm>
          <a:prstGeom prst="rect">
            <a:avLst/>
          </a:prstGeom>
          <a:noFill/>
          <a:ln>
            <a:solidFill>
              <a:schemeClr val="tx2"/>
            </a:solidFill>
          </a:ln>
        </p:spPr>
        <p:txBody>
          <a:bodyPr wrap="square" rtlCol="0">
            <a:spAutoFit/>
          </a:bodyPr>
          <a:lstStyle/>
          <a:p>
            <a:pPr algn="ctr"/>
            <a:r>
              <a:rPr lang="en-US" b="1" dirty="0"/>
              <a:t>Wellness Grants </a:t>
            </a:r>
          </a:p>
          <a:p>
            <a:pPr marL="285750" indent="-285750">
              <a:buFont typeface="Arial" panose="020B0604020202020204" pitchFamily="34" charset="0"/>
              <a:buChar char="•"/>
            </a:pPr>
            <a:r>
              <a:rPr lang="en-US" dirty="0"/>
              <a:t>16 Municipalities participated with 8 Physical, 8 Mental, 5 Social and 4 Financial Dimension of Health connections   </a:t>
            </a:r>
          </a:p>
        </p:txBody>
      </p:sp>
      <p:sp>
        <p:nvSpPr>
          <p:cNvPr id="3" name="TextBox 2">
            <a:extLst>
              <a:ext uri="{FF2B5EF4-FFF2-40B4-BE49-F238E27FC236}">
                <a16:creationId xmlns:a16="http://schemas.microsoft.com/office/drawing/2014/main" id="{D981E66F-490E-54B9-8D97-1673AAC1E7AD}"/>
              </a:ext>
            </a:extLst>
          </p:cNvPr>
          <p:cNvSpPr txBox="1"/>
          <p:nvPr/>
        </p:nvSpPr>
        <p:spPr>
          <a:xfrm>
            <a:off x="371765" y="5739195"/>
            <a:ext cx="4179374" cy="646331"/>
          </a:xfrm>
          <a:prstGeom prst="rect">
            <a:avLst/>
          </a:prstGeom>
          <a:noFill/>
          <a:ln>
            <a:solidFill>
              <a:schemeClr val="tx2"/>
            </a:solidFill>
          </a:ln>
        </p:spPr>
        <p:txBody>
          <a:bodyPr wrap="square" rtlCol="0">
            <a:spAutoFit/>
          </a:bodyPr>
          <a:lstStyle/>
          <a:p>
            <a:pPr algn="ctr"/>
            <a:r>
              <a:rPr lang="en-US" b="1" dirty="0"/>
              <a:t>Site Visits </a:t>
            </a:r>
          </a:p>
          <a:p>
            <a:pPr marL="285750" indent="-285750">
              <a:buFont typeface="Arial" panose="020B0604020202020204" pitchFamily="34" charset="0"/>
              <a:buChar char="•"/>
            </a:pPr>
            <a:r>
              <a:rPr lang="en-US" dirty="0"/>
              <a:t>Visited 5 Municipalities </a:t>
            </a:r>
          </a:p>
        </p:txBody>
      </p:sp>
    </p:spTree>
    <p:extLst>
      <p:ext uri="{BB962C8B-B14F-4D97-AF65-F5344CB8AC3E}">
        <p14:creationId xmlns:p14="http://schemas.microsoft.com/office/powerpoint/2010/main" val="41922796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1025A8DC-DDF2-998F-1E6D-1ADE837C45BF}"/>
              </a:ext>
            </a:extLst>
          </p:cNvPr>
          <p:cNvGraphicFramePr>
            <a:graphicFrameLocks/>
          </p:cNvGraphicFramePr>
          <p:nvPr>
            <p:extLst>
              <p:ext uri="{D42A27DB-BD31-4B8C-83A1-F6EECF244321}">
                <p14:modId xmlns:p14="http://schemas.microsoft.com/office/powerpoint/2010/main" val="3512296168"/>
              </p:ext>
            </p:extLst>
          </p:nvPr>
        </p:nvGraphicFramePr>
        <p:xfrm>
          <a:off x="613235" y="1233747"/>
          <a:ext cx="4892503" cy="4390505"/>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a:extLst>
              <a:ext uri="{FF2B5EF4-FFF2-40B4-BE49-F238E27FC236}">
                <a16:creationId xmlns:a16="http://schemas.microsoft.com/office/drawing/2014/main" id="{D81E915F-0B83-6389-A897-A0E3CCE43070}"/>
              </a:ext>
            </a:extLst>
          </p:cNvPr>
          <p:cNvSpPr/>
          <p:nvPr/>
        </p:nvSpPr>
        <p:spPr>
          <a:xfrm>
            <a:off x="5844306" y="1314450"/>
            <a:ext cx="2927928" cy="4809259"/>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400" dirty="0">
                <a:solidFill>
                  <a:schemeClr val="tx1"/>
                </a:solidFill>
              </a:rPr>
              <a:t>Most activities have been focused on the </a:t>
            </a:r>
            <a:r>
              <a:rPr lang="en-US" sz="1400" b="1" dirty="0">
                <a:solidFill>
                  <a:schemeClr val="accent2"/>
                </a:solidFill>
              </a:rPr>
              <a:t>Mental</a:t>
            </a:r>
            <a:r>
              <a:rPr lang="en-US" sz="1400" dirty="0">
                <a:solidFill>
                  <a:schemeClr val="tx1"/>
                </a:solidFill>
              </a:rPr>
              <a:t> Dimension of Health (59%) which was intentional as EFAP reports are reviewed quarterly </a:t>
            </a:r>
          </a:p>
          <a:p>
            <a:endParaRPr lang="en-US" sz="1400" dirty="0">
              <a:solidFill>
                <a:schemeClr val="tx1"/>
              </a:solidFill>
            </a:endParaRPr>
          </a:p>
          <a:p>
            <a:pPr marL="285750" indent="-285750">
              <a:buFont typeface="Arial" panose="020B0604020202020204" pitchFamily="34" charset="0"/>
              <a:buChar char="•"/>
            </a:pPr>
            <a:r>
              <a:rPr lang="en-US" sz="1400" dirty="0">
                <a:solidFill>
                  <a:schemeClr val="tx1"/>
                </a:solidFill>
              </a:rPr>
              <a:t>The</a:t>
            </a:r>
            <a:r>
              <a:rPr lang="en-US" sz="1400" dirty="0">
                <a:solidFill>
                  <a:schemeClr val="accent5"/>
                </a:solidFill>
              </a:rPr>
              <a:t> </a:t>
            </a:r>
            <a:r>
              <a:rPr lang="en-US" sz="1400" b="1" dirty="0">
                <a:solidFill>
                  <a:schemeClr val="accent5"/>
                </a:solidFill>
              </a:rPr>
              <a:t>Social</a:t>
            </a:r>
            <a:r>
              <a:rPr lang="en-US" sz="1400" dirty="0">
                <a:solidFill>
                  <a:schemeClr val="tx1"/>
                </a:solidFill>
              </a:rPr>
              <a:t> dimension has not been identified in the image to the left because it is related to many initiatives such as community challenges, however it is not the dominant Dimension, nor has any initiative been formally defined as the </a:t>
            </a:r>
            <a:r>
              <a:rPr lang="en-US" sz="1400" b="1" dirty="0">
                <a:solidFill>
                  <a:schemeClr val="accent5"/>
                </a:solidFill>
              </a:rPr>
              <a:t>Social</a:t>
            </a:r>
            <a:r>
              <a:rPr lang="en-US" sz="1400" dirty="0">
                <a:solidFill>
                  <a:schemeClr val="tx1"/>
                </a:solidFill>
              </a:rPr>
              <a:t> Dimension of Health</a:t>
            </a:r>
          </a:p>
          <a:p>
            <a:endParaRPr lang="en-US" sz="1400" dirty="0">
              <a:solidFill>
                <a:schemeClr val="tx1"/>
              </a:solidFill>
            </a:endParaRPr>
          </a:p>
          <a:p>
            <a:pPr marL="285750" indent="-285750">
              <a:buFont typeface="Arial" panose="020B0604020202020204" pitchFamily="34" charset="0"/>
              <a:buChar char="•"/>
            </a:pPr>
            <a:r>
              <a:rPr lang="en-US" sz="1400" dirty="0">
                <a:solidFill>
                  <a:schemeClr val="tx1"/>
                </a:solidFill>
              </a:rPr>
              <a:t>Meetings, conferences and miscellaneous emails have been classified as “</a:t>
            </a:r>
            <a:r>
              <a:rPr lang="en-US" sz="1400" b="1" dirty="0">
                <a:solidFill>
                  <a:schemeClr val="tx1"/>
                </a:solidFill>
              </a:rPr>
              <a:t>General</a:t>
            </a:r>
            <a:r>
              <a:rPr lang="en-US" sz="1400" dirty="0">
                <a:solidFill>
                  <a:schemeClr val="tx1"/>
                </a:solidFill>
              </a:rPr>
              <a:t>” which accounts for 18 activities and is not included in the chart to the left</a:t>
            </a:r>
          </a:p>
        </p:txBody>
      </p:sp>
      <p:sp>
        <p:nvSpPr>
          <p:cNvPr id="6" name="TextBox 5">
            <a:extLst>
              <a:ext uri="{FF2B5EF4-FFF2-40B4-BE49-F238E27FC236}">
                <a16:creationId xmlns:a16="http://schemas.microsoft.com/office/drawing/2014/main" id="{A99F80EA-9156-CBD1-325E-5D61DB18FBA1}"/>
              </a:ext>
            </a:extLst>
          </p:cNvPr>
          <p:cNvSpPr txBox="1"/>
          <p:nvPr/>
        </p:nvSpPr>
        <p:spPr>
          <a:xfrm>
            <a:off x="371766" y="389104"/>
            <a:ext cx="8400468" cy="369332"/>
          </a:xfrm>
          <a:prstGeom prst="rect">
            <a:avLst/>
          </a:prstGeom>
          <a:solidFill>
            <a:schemeClr val="accent6"/>
          </a:solidFill>
          <a:ln>
            <a:noFill/>
          </a:ln>
        </p:spPr>
        <p:txBody>
          <a:bodyPr wrap="square" rtlCol="0">
            <a:spAutoFit/>
          </a:bodyPr>
          <a:lstStyle/>
          <a:p>
            <a:pPr algn="ctr"/>
            <a:r>
              <a:rPr lang="en-US" b="1" dirty="0">
                <a:solidFill>
                  <a:schemeClr val="bg1"/>
                </a:solidFill>
              </a:rPr>
              <a:t>Wellness Program Activity Distribution by Dimension of Health (Jan-Sept 2025)</a:t>
            </a:r>
            <a:endParaRPr lang="en-US" dirty="0">
              <a:solidFill>
                <a:schemeClr val="bg1"/>
              </a:solidFill>
            </a:endParaRPr>
          </a:p>
        </p:txBody>
      </p:sp>
    </p:spTree>
    <p:extLst>
      <p:ext uri="{BB962C8B-B14F-4D97-AF65-F5344CB8AC3E}">
        <p14:creationId xmlns:p14="http://schemas.microsoft.com/office/powerpoint/2010/main" val="918079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175C2A7-4AE0-9F62-C705-424769CAA767}"/>
              </a:ext>
            </a:extLst>
          </p:cNvPr>
          <p:cNvSpPr txBox="1">
            <a:spLocks/>
          </p:cNvSpPr>
          <p:nvPr/>
        </p:nvSpPr>
        <p:spPr>
          <a:xfrm>
            <a:off x="307953" y="177707"/>
            <a:ext cx="7543800" cy="748455"/>
          </a:xfrm>
          <a:prstGeom prst="rect">
            <a:avLst/>
          </a:prstGeom>
        </p:spPr>
        <p:txBody>
          <a:bodyPr/>
          <a:lstStyle>
            <a:lvl1pPr algn="l" defTabSz="914400" rtl="0" eaLnBrk="1" latinLnBrk="0" hangingPunct="1">
              <a:lnSpc>
                <a:spcPct val="85000"/>
              </a:lnSpc>
              <a:spcBef>
                <a:spcPct val="0"/>
              </a:spcBef>
              <a:buNone/>
              <a:defRPr sz="3600" kern="1200" spc="-50" baseline="0">
                <a:solidFill>
                  <a:srgbClr val="6D6E70"/>
                </a:solidFill>
                <a:latin typeface="Poppins SemiBold" panose="00000700000000000000" pitchFamily="2" charset="0"/>
                <a:ea typeface="+mj-ea"/>
                <a:cs typeface="Poppins SemiBold" panose="00000700000000000000" pitchFamily="2" charset="0"/>
              </a:defRPr>
            </a:lvl1pPr>
          </a:lstStyle>
          <a:p>
            <a:r>
              <a:rPr lang="en-US" dirty="0"/>
              <a:t>Wellness Program Budget </a:t>
            </a:r>
            <a:endParaRPr lang="en-US" sz="1800" i="1" dirty="0"/>
          </a:p>
          <a:p>
            <a:r>
              <a:rPr lang="en-US" sz="1400" i="1" dirty="0"/>
              <a:t>April 2025 NSFM Board Meeting</a:t>
            </a:r>
          </a:p>
        </p:txBody>
      </p:sp>
      <p:graphicFrame>
        <p:nvGraphicFramePr>
          <p:cNvPr id="6" name="Table 5">
            <a:extLst>
              <a:ext uri="{FF2B5EF4-FFF2-40B4-BE49-F238E27FC236}">
                <a16:creationId xmlns:a16="http://schemas.microsoft.com/office/drawing/2014/main" id="{7F38823B-EC29-FC71-23B4-9616450F19BC}"/>
              </a:ext>
            </a:extLst>
          </p:cNvPr>
          <p:cNvGraphicFramePr>
            <a:graphicFrameLocks noGrp="1"/>
          </p:cNvGraphicFramePr>
          <p:nvPr>
            <p:extLst>
              <p:ext uri="{D42A27DB-BD31-4B8C-83A1-F6EECF244321}">
                <p14:modId xmlns:p14="http://schemas.microsoft.com/office/powerpoint/2010/main" val="2496796496"/>
              </p:ext>
            </p:extLst>
          </p:nvPr>
        </p:nvGraphicFramePr>
        <p:xfrm>
          <a:off x="368338" y="926162"/>
          <a:ext cx="8712222" cy="4102100"/>
        </p:xfrm>
        <a:graphic>
          <a:graphicData uri="http://schemas.openxmlformats.org/drawingml/2006/table">
            <a:tbl>
              <a:tblPr firstRow="1" bandRow="1">
                <a:tableStyleId>{68D230F3-CF80-4859-8CE7-A43EE81993B5}</a:tableStyleId>
              </a:tblPr>
              <a:tblGrid>
                <a:gridCol w="3101841">
                  <a:extLst>
                    <a:ext uri="{9D8B030D-6E8A-4147-A177-3AD203B41FA5}">
                      <a16:colId xmlns:a16="http://schemas.microsoft.com/office/drawing/2014/main" val="1646638051"/>
                    </a:ext>
                  </a:extLst>
                </a:gridCol>
                <a:gridCol w="1124106">
                  <a:extLst>
                    <a:ext uri="{9D8B030D-6E8A-4147-A177-3AD203B41FA5}">
                      <a16:colId xmlns:a16="http://schemas.microsoft.com/office/drawing/2014/main" val="3678771950"/>
                    </a:ext>
                  </a:extLst>
                </a:gridCol>
                <a:gridCol w="1257300">
                  <a:extLst>
                    <a:ext uri="{9D8B030D-6E8A-4147-A177-3AD203B41FA5}">
                      <a16:colId xmlns:a16="http://schemas.microsoft.com/office/drawing/2014/main" val="1780474335"/>
                    </a:ext>
                  </a:extLst>
                </a:gridCol>
                <a:gridCol w="1066800">
                  <a:extLst>
                    <a:ext uri="{9D8B030D-6E8A-4147-A177-3AD203B41FA5}">
                      <a16:colId xmlns:a16="http://schemas.microsoft.com/office/drawing/2014/main" val="3653024208"/>
                    </a:ext>
                  </a:extLst>
                </a:gridCol>
                <a:gridCol w="1127138">
                  <a:extLst>
                    <a:ext uri="{9D8B030D-6E8A-4147-A177-3AD203B41FA5}">
                      <a16:colId xmlns:a16="http://schemas.microsoft.com/office/drawing/2014/main" val="3682355366"/>
                    </a:ext>
                  </a:extLst>
                </a:gridCol>
                <a:gridCol w="1035037">
                  <a:extLst>
                    <a:ext uri="{9D8B030D-6E8A-4147-A177-3AD203B41FA5}">
                      <a16:colId xmlns:a16="http://schemas.microsoft.com/office/drawing/2014/main" val="3080929245"/>
                    </a:ext>
                  </a:extLst>
                </a:gridCol>
              </a:tblGrid>
              <a:tr h="102855">
                <a:tc>
                  <a:txBody>
                    <a:bodyPr/>
                    <a:lstStyle/>
                    <a:p>
                      <a:pPr algn="l" fontAlgn="b">
                        <a:buNone/>
                      </a:pPr>
                      <a:endParaRPr lang="en-US" sz="1200" b="1"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lnL>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en-US" sz="1200" b="1" u="none" strike="noStrike" dirty="0">
                          <a:solidFill>
                            <a:srgbClr val="000000"/>
                          </a:solidFill>
                          <a:effectLst/>
                          <a:latin typeface="Poppins" panose="00000500000000000000" pitchFamily="2" charset="0"/>
                          <a:cs typeface="Poppins" panose="00000500000000000000" pitchFamily="2" charset="0"/>
                        </a:rPr>
                        <a:t>2023-2024</a:t>
                      </a:r>
                      <a:endParaRPr lang="en-US" sz="1200" b="1"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buNone/>
                      </a:pPr>
                      <a:r>
                        <a:rPr lang="en-US" sz="1200" b="1" u="none" strike="noStrike" dirty="0">
                          <a:solidFill>
                            <a:srgbClr val="000000"/>
                          </a:solidFill>
                          <a:effectLst/>
                          <a:latin typeface="Poppins" panose="00000500000000000000" pitchFamily="2" charset="0"/>
                          <a:cs typeface="Poppins" panose="00000500000000000000" pitchFamily="2" charset="0"/>
                        </a:rPr>
                        <a:t>2024-2025</a:t>
                      </a:r>
                      <a:endParaRPr lang="en-US" sz="1200" b="1"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buNone/>
                      </a:pPr>
                      <a:r>
                        <a:rPr lang="en-US" sz="1200" b="1" u="none" strike="noStrike" dirty="0">
                          <a:solidFill>
                            <a:srgbClr val="000000"/>
                          </a:solidFill>
                          <a:effectLst/>
                          <a:latin typeface="Poppins" panose="00000500000000000000" pitchFamily="2" charset="0"/>
                          <a:cs typeface="Poppins" panose="00000500000000000000" pitchFamily="2" charset="0"/>
                        </a:rPr>
                        <a:t>2025-2026</a:t>
                      </a:r>
                      <a:endParaRPr lang="en-US" sz="1200" b="1"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buNone/>
                      </a:pPr>
                      <a:r>
                        <a:rPr lang="en-US" sz="1200" b="1" u="none" strike="noStrike" dirty="0">
                          <a:solidFill>
                            <a:srgbClr val="000000"/>
                          </a:solidFill>
                          <a:effectLst/>
                          <a:latin typeface="Poppins" panose="00000500000000000000" pitchFamily="2" charset="0"/>
                          <a:cs typeface="Poppins" panose="00000500000000000000" pitchFamily="2" charset="0"/>
                        </a:rPr>
                        <a:t>2026-2027</a:t>
                      </a:r>
                      <a:endParaRPr lang="en-US" sz="1200" b="1"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buNone/>
                      </a:pPr>
                      <a:r>
                        <a:rPr lang="en-US" sz="1200" b="1" u="none" strike="noStrike" dirty="0">
                          <a:solidFill>
                            <a:srgbClr val="000000"/>
                          </a:solidFill>
                          <a:effectLst/>
                          <a:latin typeface="Poppins" panose="00000500000000000000" pitchFamily="2" charset="0"/>
                          <a:cs typeface="Poppins" panose="00000500000000000000" pitchFamily="2" charset="0"/>
                        </a:rPr>
                        <a:t>2027-2028</a:t>
                      </a:r>
                      <a:endParaRPr lang="en-US" sz="1200" b="1"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54585944"/>
                  </a:ext>
                </a:extLst>
              </a:tr>
              <a:tr h="86288">
                <a:tc gridSpan="6">
                  <a:txBody>
                    <a:bodyPr/>
                    <a:lstStyle/>
                    <a:p>
                      <a:pPr algn="l" fontAlgn="b">
                        <a:buNone/>
                      </a:pPr>
                      <a:r>
                        <a:rPr lang="en-US" sz="1000" b="1" i="0" u="none" strike="noStrike" dirty="0">
                          <a:solidFill>
                            <a:srgbClr val="000000"/>
                          </a:solidFill>
                          <a:effectLst/>
                          <a:latin typeface="Poppins" panose="00000500000000000000" pitchFamily="2" charset="0"/>
                          <a:cs typeface="Poppins" panose="00000500000000000000" pitchFamily="2" charset="0"/>
                        </a:rPr>
                        <a:t>  Revenues</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h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fontAlgn="b">
                        <a:buNone/>
                      </a:pPr>
                      <a:endParaRPr lang="en-US" sz="1000" b="1"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2749323384"/>
                  </a:ext>
                </a:extLst>
              </a:tr>
              <a:tr h="169124">
                <a:tc>
                  <a:txBody>
                    <a:bodyPr/>
                    <a:lstStyle/>
                    <a:p>
                      <a:pPr algn="l" fontAlgn="b">
                        <a:buNone/>
                      </a:pPr>
                      <a:r>
                        <a:rPr lang="en-US" sz="1000" b="0" u="none" strike="noStrike" dirty="0">
                          <a:solidFill>
                            <a:srgbClr val="000000"/>
                          </a:solidFill>
                          <a:effectLst/>
                          <a:latin typeface="Poppins" panose="00000500000000000000" pitchFamily="2" charset="0"/>
                          <a:cs typeface="Poppins" panose="00000500000000000000" pitchFamily="2" charset="0"/>
                        </a:rPr>
                        <a:t>Fund Deposits </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ctr">
                        <a:buNone/>
                      </a:pPr>
                      <a:r>
                        <a:rPr lang="en-US" sz="1200" b="0" i="0" u="none" strike="noStrike" dirty="0">
                          <a:solidFill>
                            <a:srgbClr val="000000"/>
                          </a:solidFill>
                          <a:effectLst/>
                          <a:latin typeface="Poppins" panose="00000500000000000000" pitchFamily="2" charset="0"/>
                          <a:cs typeface="Poppins" panose="00000500000000000000" pitchFamily="2" charset="0"/>
                        </a:rPr>
                        <a:t>$174,000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ctr">
                        <a:buNone/>
                      </a:pPr>
                      <a:r>
                        <a:rPr lang="en-US" sz="1200" b="0" u="none" strike="noStrike" dirty="0">
                          <a:solidFill>
                            <a:srgbClr val="000000"/>
                          </a:solidFill>
                          <a:effectLst/>
                          <a:latin typeface="Poppins" panose="00000500000000000000" pitchFamily="2" charset="0"/>
                          <a:cs typeface="Poppins" panose="00000500000000000000" pitchFamily="2" charset="0"/>
                        </a:rPr>
                        <a:t>   $168,000</a:t>
                      </a:r>
                      <a:endParaRPr lang="en-US" sz="1200" b="0"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ctr">
                        <a:buNone/>
                      </a:pPr>
                      <a:r>
                        <a:rPr lang="en-US" sz="1200" b="0" i="0" u="none" strike="noStrike" dirty="0">
                          <a:solidFill>
                            <a:srgbClr val="000000"/>
                          </a:solidFill>
                          <a:effectLst/>
                          <a:latin typeface="Poppins" panose="00000500000000000000" pitchFamily="2" charset="0"/>
                          <a:cs typeface="Poppins" panose="00000500000000000000" pitchFamily="2" charset="0"/>
                        </a:rPr>
                        <a:t>$169,620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ctr">
                        <a:buNone/>
                      </a:pPr>
                      <a:r>
                        <a:rPr lang="en-US" sz="1200" b="0" i="0" u="none" strike="noStrike" dirty="0">
                          <a:solidFill>
                            <a:srgbClr val="000000"/>
                          </a:solidFill>
                          <a:effectLst/>
                          <a:latin typeface="Poppins" panose="00000500000000000000" pitchFamily="2" charset="0"/>
                          <a:cs typeface="Poppins" panose="00000500000000000000" pitchFamily="2" charset="0"/>
                        </a:rPr>
                        <a:t>$179,707</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ctr">
                        <a:buNone/>
                      </a:pPr>
                      <a:r>
                        <a:rPr lang="en-US" sz="1200" b="0" i="0" u="none" strike="noStrike" dirty="0">
                          <a:solidFill>
                            <a:srgbClr val="000000"/>
                          </a:solidFill>
                          <a:effectLst/>
                          <a:latin typeface="Poppins" panose="00000500000000000000" pitchFamily="2" charset="0"/>
                          <a:cs typeface="Poppins" panose="00000500000000000000" pitchFamily="2" charset="0"/>
                        </a:rPr>
                        <a:t>$189,073</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14738231"/>
                  </a:ext>
                </a:extLst>
              </a:tr>
              <a:tr h="169124">
                <a:tc>
                  <a:txBody>
                    <a:bodyPr/>
                    <a:lstStyle/>
                    <a:p>
                      <a:pPr algn="l" fontAlgn="b">
                        <a:buNone/>
                      </a:pPr>
                      <a:r>
                        <a:rPr lang="en-US" sz="1000" b="0" u="none" strike="noStrike" dirty="0">
                          <a:solidFill>
                            <a:srgbClr val="000000"/>
                          </a:solidFill>
                          <a:effectLst/>
                          <a:latin typeface="Poppins" panose="00000500000000000000" pitchFamily="2" charset="0"/>
                          <a:cs typeface="Poppins" panose="00000500000000000000" pitchFamily="2" charset="0"/>
                        </a:rPr>
                        <a:t>Workshops Revenue</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6">
                        <a:alpha val="20000"/>
                      </a:schemeClr>
                    </a:solidFill>
                  </a:tcPr>
                </a:tc>
                <a:tc>
                  <a:txBody>
                    <a:bodyPr/>
                    <a:lstStyle/>
                    <a:p>
                      <a:pPr algn="r" fontAlgn="ctr">
                        <a:buNone/>
                      </a:pPr>
                      <a:endParaRPr lang="en-US" sz="1200" b="0"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6">
                        <a:alpha val="20000"/>
                      </a:schemeClr>
                    </a:solidFill>
                  </a:tcPr>
                </a:tc>
                <a:tc>
                  <a:txBody>
                    <a:bodyPr/>
                    <a:lstStyle/>
                    <a:p>
                      <a:pPr algn="r" fontAlgn="ctr">
                        <a:buNone/>
                      </a:pPr>
                      <a:r>
                        <a:rPr lang="en-US" sz="1200" b="0" i="0" u="none" strike="noStrike" dirty="0">
                          <a:solidFill>
                            <a:srgbClr val="000000"/>
                          </a:solidFill>
                          <a:effectLst/>
                          <a:latin typeface="Poppins" panose="00000500000000000000" pitchFamily="2" charset="0"/>
                          <a:cs typeface="Poppins" panose="00000500000000000000" pitchFamily="2" charset="0"/>
                        </a:rPr>
                        <a:t>$1,000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6">
                        <a:alpha val="20000"/>
                      </a:schemeClr>
                    </a:solidFill>
                  </a:tcPr>
                </a:tc>
                <a:tc>
                  <a:txBody>
                    <a:bodyPr/>
                    <a:lstStyle/>
                    <a:p>
                      <a:pPr algn="r" fontAlgn="ctr">
                        <a:buNone/>
                      </a:pPr>
                      <a:r>
                        <a:rPr lang="en-US" sz="1200" b="0" i="0" u="none" strike="noStrike" dirty="0">
                          <a:solidFill>
                            <a:srgbClr val="000000"/>
                          </a:solidFill>
                          <a:effectLst/>
                          <a:latin typeface="Poppins" panose="00000500000000000000" pitchFamily="2" charset="0"/>
                          <a:cs typeface="Poppins" panose="00000500000000000000" pitchFamily="2" charset="0"/>
                        </a:rPr>
                        <a:t>$2,500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6">
                        <a:alpha val="20000"/>
                      </a:schemeClr>
                    </a:solidFill>
                  </a:tcPr>
                </a:tc>
                <a:tc>
                  <a:txBody>
                    <a:bodyPr/>
                    <a:lstStyle/>
                    <a:p>
                      <a:pPr algn="r" fontAlgn="ctr">
                        <a:buNone/>
                      </a:pPr>
                      <a:r>
                        <a:rPr lang="en-US" sz="1200" b="0" i="0" u="none" strike="noStrike" dirty="0">
                          <a:solidFill>
                            <a:srgbClr val="000000"/>
                          </a:solidFill>
                          <a:effectLst/>
                          <a:latin typeface="Poppins" panose="00000500000000000000" pitchFamily="2" charset="0"/>
                          <a:cs typeface="Poppins" panose="00000500000000000000" pitchFamily="2" charset="0"/>
                        </a:rPr>
                        <a:t>$1,500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6">
                        <a:alpha val="20000"/>
                      </a:schemeClr>
                    </a:solidFill>
                  </a:tcPr>
                </a:tc>
                <a:tc>
                  <a:txBody>
                    <a:bodyPr/>
                    <a:lstStyle/>
                    <a:p>
                      <a:pPr algn="r" fontAlgn="ctr">
                        <a:buNone/>
                      </a:pPr>
                      <a:r>
                        <a:rPr lang="en-US" sz="1200" b="0" i="0" u="none" strike="noStrike" dirty="0">
                          <a:solidFill>
                            <a:srgbClr val="000000"/>
                          </a:solidFill>
                          <a:effectLst/>
                          <a:latin typeface="Poppins" panose="00000500000000000000" pitchFamily="2" charset="0"/>
                          <a:cs typeface="Poppins" panose="00000500000000000000" pitchFamily="2" charset="0"/>
                        </a:rPr>
                        <a:t>$1,500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6">
                        <a:alpha val="20000"/>
                      </a:schemeClr>
                    </a:solidFill>
                  </a:tcPr>
                </a:tc>
                <a:extLst>
                  <a:ext uri="{0D108BD9-81ED-4DB2-BD59-A6C34878D82A}">
                    <a16:rowId xmlns:a16="http://schemas.microsoft.com/office/drawing/2014/main" val="3901419666"/>
                  </a:ext>
                </a:extLst>
              </a:tr>
              <a:tr h="86288">
                <a:tc>
                  <a:txBody>
                    <a:bodyPr/>
                    <a:lstStyle/>
                    <a:p>
                      <a:pPr algn="l" fontAlgn="b">
                        <a:buNone/>
                      </a:pPr>
                      <a:r>
                        <a:rPr lang="en-US" sz="1000" b="1" u="none" strike="noStrike" dirty="0">
                          <a:solidFill>
                            <a:srgbClr val="000000"/>
                          </a:solidFill>
                          <a:effectLst/>
                          <a:latin typeface="Poppins" panose="00000500000000000000" pitchFamily="2" charset="0"/>
                          <a:cs typeface="Poppins" panose="00000500000000000000" pitchFamily="2" charset="0"/>
                        </a:rPr>
                        <a:t>Total Revenue Wellness Program</a:t>
                      </a:r>
                      <a:endParaRPr lang="en-US" sz="1000" b="1"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r" fontAlgn="b">
                        <a:buNone/>
                      </a:pPr>
                      <a:r>
                        <a:rPr lang="en-US" sz="1200" b="1" i="0" u="none" strike="noStrike" dirty="0">
                          <a:solidFill>
                            <a:srgbClr val="000000"/>
                          </a:solidFill>
                          <a:effectLst/>
                          <a:latin typeface="Poppins" panose="00000500000000000000" pitchFamily="2" charset="0"/>
                          <a:cs typeface="Poppins" panose="00000500000000000000" pitchFamily="2" charset="0"/>
                        </a:rPr>
                        <a:t>$174,000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r" fontAlgn="b">
                        <a:buNone/>
                      </a:pPr>
                      <a:r>
                        <a:rPr lang="en-US" sz="1200" b="1" i="0" u="none" strike="noStrike" dirty="0">
                          <a:solidFill>
                            <a:srgbClr val="000000"/>
                          </a:solidFill>
                          <a:effectLst/>
                          <a:latin typeface="Poppins" panose="00000500000000000000" pitchFamily="2" charset="0"/>
                          <a:cs typeface="Poppins" panose="00000500000000000000" pitchFamily="2" charset="0"/>
                        </a:rPr>
                        <a:t>$169,000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r" fontAlgn="b">
                        <a:buNone/>
                      </a:pPr>
                      <a:r>
                        <a:rPr lang="en-US" sz="1200" b="1" i="0" u="none" strike="noStrike" dirty="0">
                          <a:solidFill>
                            <a:srgbClr val="000000"/>
                          </a:solidFill>
                          <a:effectLst/>
                          <a:latin typeface="Poppins" panose="00000500000000000000" pitchFamily="2" charset="0"/>
                          <a:cs typeface="Poppins" panose="00000500000000000000" pitchFamily="2" charset="0"/>
                        </a:rPr>
                        <a:t>$172,120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r" fontAlgn="b">
                        <a:buNone/>
                      </a:pPr>
                      <a:r>
                        <a:rPr lang="en-US" sz="1200" b="1" i="0" u="none" strike="noStrike" dirty="0">
                          <a:solidFill>
                            <a:srgbClr val="000000"/>
                          </a:solidFill>
                          <a:effectLst/>
                          <a:latin typeface="Poppins" panose="00000500000000000000" pitchFamily="2" charset="0"/>
                          <a:cs typeface="Poppins" panose="00000500000000000000" pitchFamily="2" charset="0"/>
                        </a:rPr>
                        <a:t>$181,207</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r" fontAlgn="b">
                        <a:buNone/>
                      </a:pPr>
                      <a:r>
                        <a:rPr lang="en-US" sz="1200" b="1" i="0" u="none" strike="noStrike" dirty="0">
                          <a:solidFill>
                            <a:srgbClr val="000000"/>
                          </a:solidFill>
                          <a:effectLst/>
                          <a:latin typeface="Poppins" panose="00000500000000000000" pitchFamily="2" charset="0"/>
                          <a:cs typeface="Poppins" panose="00000500000000000000" pitchFamily="2" charset="0"/>
                        </a:rPr>
                        <a:t>$190,573</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6738822"/>
                  </a:ext>
                </a:extLst>
              </a:tr>
              <a:tr h="86288">
                <a:tc gridSpan="6">
                  <a:txBody>
                    <a:bodyPr/>
                    <a:lstStyle/>
                    <a:p>
                      <a:pPr algn="l" fontAlgn="b">
                        <a:buNone/>
                      </a:pPr>
                      <a:r>
                        <a:rPr lang="en-US" sz="1000" b="1" i="0" u="none" strike="noStrike" dirty="0">
                          <a:solidFill>
                            <a:srgbClr val="000000"/>
                          </a:solidFill>
                          <a:effectLst/>
                          <a:latin typeface="Poppins" panose="00000500000000000000" pitchFamily="2" charset="0"/>
                          <a:cs typeface="Poppins" panose="00000500000000000000" pitchFamily="2" charset="0"/>
                        </a:rPr>
                        <a:t>Expenses</a:t>
                      </a:r>
                    </a:p>
                  </a:txBody>
                  <a:tcPr marL="7620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h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fontAlgn="b">
                        <a:buNone/>
                      </a:pPr>
                      <a:endParaRPr lang="en-US" sz="1000" b="1" i="0" u="none" strike="noStrike" dirty="0">
                        <a:solidFill>
                          <a:srgbClr val="000000"/>
                        </a:solidFill>
                        <a:effectLst/>
                        <a:latin typeface="Poppins" panose="00000500000000000000" pitchFamily="2" charset="0"/>
                        <a:cs typeface="Poppins" panose="00000500000000000000" pitchFamily="2" charset="0"/>
                      </a:endParaRPr>
                    </a:p>
                  </a:txBody>
                  <a:tcPr marL="7620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3451608688"/>
                  </a:ext>
                </a:extLst>
              </a:tr>
              <a:tr h="169124">
                <a:tc>
                  <a:txBody>
                    <a:bodyPr/>
                    <a:lstStyle/>
                    <a:p>
                      <a:pPr algn="l" fontAlgn="b">
                        <a:buNone/>
                      </a:pPr>
                      <a:r>
                        <a:rPr lang="en-US" sz="1000" b="0" u="none" strike="noStrike" dirty="0">
                          <a:solidFill>
                            <a:srgbClr val="000000"/>
                          </a:solidFill>
                          <a:effectLst/>
                          <a:latin typeface="Poppins" panose="00000500000000000000" pitchFamily="2" charset="0"/>
                          <a:cs typeface="Poppins" panose="00000500000000000000" pitchFamily="2" charset="0"/>
                        </a:rPr>
                        <a:t>Salary Employee Expense</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7620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$70,000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$86,347</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$91,460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$94,204</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$97,030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30683835"/>
                  </a:ext>
                </a:extLst>
              </a:tr>
              <a:tr h="169124">
                <a:tc>
                  <a:txBody>
                    <a:bodyPr/>
                    <a:lstStyle/>
                    <a:p>
                      <a:pPr algn="l" fontAlgn="b">
                        <a:buNone/>
                      </a:pPr>
                      <a:r>
                        <a:rPr lang="en-US" sz="1000" b="0" u="none" strike="noStrike" dirty="0">
                          <a:solidFill>
                            <a:srgbClr val="000000"/>
                          </a:solidFill>
                          <a:effectLst/>
                          <a:latin typeface="Poppins" panose="00000500000000000000" pitchFamily="2" charset="0"/>
                          <a:cs typeface="Poppins" panose="00000500000000000000" pitchFamily="2" charset="0"/>
                        </a:rPr>
                        <a:t>Benefits Employee Expense</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7620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$7,581</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$10,253</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$17,000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$17,510</a:t>
                      </a:r>
                      <a:endParaRPr lang="en-US" sz="1200" b="0"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$18,035</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867913440"/>
                  </a:ext>
                </a:extLst>
              </a:tr>
              <a:tr h="169124">
                <a:tc>
                  <a:txBody>
                    <a:bodyPr/>
                    <a:lstStyle/>
                    <a:p>
                      <a:pPr algn="l" fontAlgn="b">
                        <a:buNone/>
                      </a:pPr>
                      <a:r>
                        <a:rPr lang="en-US" sz="1000" b="0" u="none" strike="noStrike" dirty="0">
                          <a:solidFill>
                            <a:srgbClr val="000000"/>
                          </a:solidFill>
                          <a:effectLst/>
                          <a:latin typeface="Poppins" panose="00000500000000000000" pitchFamily="2" charset="0"/>
                          <a:cs typeface="Poppins" panose="00000500000000000000" pitchFamily="2" charset="0"/>
                        </a:rPr>
                        <a:t>Office &amp; Admin Employee Expense</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7620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$6,200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$11,200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$19,460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$20,433</a:t>
                      </a:r>
                      <a:endParaRPr lang="en-US" sz="1200" b="0"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$21,455</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547084417"/>
                  </a:ext>
                </a:extLst>
              </a:tr>
              <a:tr h="169124">
                <a:tc>
                  <a:txBody>
                    <a:bodyPr/>
                    <a:lstStyle/>
                    <a:p>
                      <a:pPr algn="l" fontAlgn="b">
                        <a:buNone/>
                      </a:pPr>
                      <a:r>
                        <a:rPr lang="en-US" sz="1000" b="0" u="none" strike="noStrike" dirty="0">
                          <a:solidFill>
                            <a:srgbClr val="000000"/>
                          </a:solidFill>
                          <a:effectLst/>
                          <a:latin typeface="Poppins" panose="00000500000000000000" pitchFamily="2" charset="0"/>
                          <a:cs typeface="Poppins" panose="00000500000000000000" pitchFamily="2" charset="0"/>
                        </a:rPr>
                        <a:t>PD/Training Employee Workshops</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7620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$5,000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$4,000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$2,000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$2,100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$2,205</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500774736"/>
                  </a:ext>
                </a:extLst>
              </a:tr>
              <a:tr h="169124">
                <a:tc>
                  <a:txBody>
                    <a:bodyPr/>
                    <a:lstStyle/>
                    <a:p>
                      <a:pPr algn="l" fontAlgn="b">
                        <a:buNone/>
                      </a:pPr>
                      <a:r>
                        <a:rPr lang="en-US" sz="1000" b="0" u="none" strike="noStrike" dirty="0">
                          <a:solidFill>
                            <a:srgbClr val="000000"/>
                          </a:solidFill>
                          <a:effectLst/>
                          <a:latin typeface="Poppins" panose="00000500000000000000" pitchFamily="2" charset="0"/>
                          <a:cs typeface="Poppins" panose="00000500000000000000" pitchFamily="2" charset="0"/>
                        </a:rPr>
                        <a:t>Travel/Meetings/Conference Expense</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7620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$5,000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$3,500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$4,000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$4,200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$4,410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521398619"/>
                  </a:ext>
                </a:extLst>
              </a:tr>
              <a:tr h="169124">
                <a:tc>
                  <a:txBody>
                    <a:bodyPr/>
                    <a:lstStyle/>
                    <a:p>
                      <a:pPr algn="l" fontAlgn="b">
                        <a:buNone/>
                      </a:pPr>
                      <a:r>
                        <a:rPr lang="en-US" sz="1000" b="0" u="none" strike="noStrike" dirty="0">
                          <a:solidFill>
                            <a:srgbClr val="000000"/>
                          </a:solidFill>
                          <a:effectLst/>
                          <a:latin typeface="Poppins" panose="00000500000000000000" pitchFamily="2" charset="0"/>
                          <a:cs typeface="Poppins" panose="00000500000000000000" pitchFamily="2" charset="0"/>
                        </a:rPr>
                        <a:t>Communication &amp; Promotion Expense</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7620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$5,000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$5,000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$1,500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$1,575</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$1,654</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270121864"/>
                  </a:ext>
                </a:extLst>
              </a:tr>
              <a:tr h="169124">
                <a:tc>
                  <a:txBody>
                    <a:bodyPr/>
                    <a:lstStyle/>
                    <a:p>
                      <a:pPr algn="l" fontAlgn="b">
                        <a:buNone/>
                      </a:pPr>
                      <a:r>
                        <a:rPr lang="en-US" sz="1000" b="0" u="none" strike="noStrike" dirty="0">
                          <a:solidFill>
                            <a:srgbClr val="000000"/>
                          </a:solidFill>
                          <a:effectLst/>
                          <a:latin typeface="Poppins" panose="00000500000000000000" pitchFamily="2" charset="0"/>
                          <a:cs typeface="Poppins" panose="00000500000000000000" pitchFamily="2" charset="0"/>
                        </a:rPr>
                        <a:t>Miscellaneous Expense</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7620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$500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$500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$500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$525</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$551</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601217685"/>
                  </a:ext>
                </a:extLst>
              </a:tr>
              <a:tr h="169124">
                <a:tc>
                  <a:txBody>
                    <a:bodyPr/>
                    <a:lstStyle/>
                    <a:p>
                      <a:pPr algn="l" fontAlgn="b">
                        <a:buNone/>
                      </a:pPr>
                      <a:r>
                        <a:rPr lang="en-US" sz="1000" b="0" u="none" strike="noStrike" dirty="0">
                          <a:solidFill>
                            <a:srgbClr val="000000"/>
                          </a:solidFill>
                          <a:effectLst/>
                          <a:latin typeface="Poppins" panose="00000500000000000000" pitchFamily="2" charset="0"/>
                          <a:cs typeface="Poppins" panose="00000500000000000000" pitchFamily="2" charset="0"/>
                        </a:rPr>
                        <a:t>Municipal Wellness Day</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7620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 </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$3,000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$1,200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$1,260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$1,323</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264163272"/>
                  </a:ext>
                </a:extLst>
              </a:tr>
              <a:tr h="86288">
                <a:tc>
                  <a:txBody>
                    <a:bodyPr/>
                    <a:lstStyle/>
                    <a:p>
                      <a:pPr algn="l" fontAlgn="b">
                        <a:buNone/>
                      </a:pPr>
                      <a:r>
                        <a:rPr lang="en-US" sz="1000" b="0" u="none" strike="noStrike" dirty="0">
                          <a:solidFill>
                            <a:srgbClr val="000000"/>
                          </a:solidFill>
                          <a:effectLst/>
                          <a:latin typeface="Poppins" panose="00000500000000000000" pitchFamily="2" charset="0"/>
                          <a:cs typeface="Poppins" panose="00000500000000000000" pitchFamily="2" charset="0"/>
                        </a:rPr>
                        <a:t>Wellness Contract</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7620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$28,719</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 </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 </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 </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 </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373286914"/>
                  </a:ext>
                </a:extLst>
              </a:tr>
              <a:tr h="169124">
                <a:tc>
                  <a:txBody>
                    <a:bodyPr/>
                    <a:lstStyle/>
                    <a:p>
                      <a:pPr algn="l" fontAlgn="b">
                        <a:buNone/>
                      </a:pPr>
                      <a:r>
                        <a:rPr lang="en-US" sz="1000" b="0" u="none" strike="noStrike" dirty="0">
                          <a:solidFill>
                            <a:srgbClr val="000000"/>
                          </a:solidFill>
                          <a:effectLst/>
                          <a:latin typeface="Poppins" panose="00000500000000000000" pitchFamily="2" charset="0"/>
                          <a:cs typeface="Poppins" panose="00000500000000000000" pitchFamily="2" charset="0"/>
                        </a:rPr>
                        <a:t>Wellness Grants (Program)</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7620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$25,000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$26,000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$26,000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$28,500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$31,000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421314525"/>
                  </a:ext>
                </a:extLst>
              </a:tr>
              <a:tr h="169124">
                <a:tc>
                  <a:txBody>
                    <a:bodyPr/>
                    <a:lstStyle/>
                    <a:p>
                      <a:pPr algn="l" fontAlgn="b">
                        <a:buNone/>
                      </a:pPr>
                      <a:r>
                        <a:rPr lang="en-US" sz="1000" b="0" u="none" strike="noStrike" dirty="0">
                          <a:solidFill>
                            <a:srgbClr val="000000"/>
                          </a:solidFill>
                          <a:effectLst/>
                          <a:latin typeface="Poppins" panose="00000500000000000000" pitchFamily="2" charset="0"/>
                          <a:cs typeface="Poppins" panose="00000500000000000000" pitchFamily="2" charset="0"/>
                        </a:rPr>
                        <a:t>Wellness Webinars (Program)</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7620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$10,000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$5,000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$2,500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$3,500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$4,500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511717032"/>
                  </a:ext>
                </a:extLst>
              </a:tr>
              <a:tr h="169124">
                <a:tc>
                  <a:txBody>
                    <a:bodyPr/>
                    <a:lstStyle/>
                    <a:p>
                      <a:pPr algn="l" fontAlgn="b">
                        <a:buNone/>
                      </a:pPr>
                      <a:r>
                        <a:rPr lang="en-US" sz="1000" b="0" u="none" strike="noStrike" dirty="0">
                          <a:solidFill>
                            <a:srgbClr val="000000"/>
                          </a:solidFill>
                          <a:effectLst/>
                          <a:latin typeface="Poppins" panose="00000500000000000000" pitchFamily="2" charset="0"/>
                          <a:cs typeface="Poppins" panose="00000500000000000000" pitchFamily="2" charset="0"/>
                        </a:rPr>
                        <a:t>Wellness Workshops (Program)</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7620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 </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$4,000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$2,500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$3,200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$4,000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958121250"/>
                  </a:ext>
                </a:extLst>
              </a:tr>
              <a:tr h="169124">
                <a:tc>
                  <a:txBody>
                    <a:bodyPr/>
                    <a:lstStyle/>
                    <a:p>
                      <a:pPr algn="l" fontAlgn="b">
                        <a:buNone/>
                      </a:pPr>
                      <a:r>
                        <a:rPr lang="en-US" sz="1000" b="0" u="none" strike="noStrike" dirty="0">
                          <a:solidFill>
                            <a:srgbClr val="000000"/>
                          </a:solidFill>
                          <a:effectLst/>
                          <a:latin typeface="Poppins" panose="00000500000000000000" pitchFamily="2" charset="0"/>
                          <a:cs typeface="Poppins" panose="00000500000000000000" pitchFamily="2" charset="0"/>
                        </a:rPr>
                        <a:t>Wellness Challenges (Program)</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7620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$2,000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$2,000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$2,000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$2,100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$2,205</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385092905"/>
                  </a:ext>
                </a:extLst>
              </a:tr>
              <a:tr h="86288">
                <a:tc>
                  <a:txBody>
                    <a:bodyPr/>
                    <a:lstStyle/>
                    <a:p>
                      <a:pPr algn="l" fontAlgn="b">
                        <a:buNone/>
                      </a:pPr>
                      <a:r>
                        <a:rPr lang="en-US" sz="1000" b="0" u="none" strike="noStrike" dirty="0">
                          <a:solidFill>
                            <a:srgbClr val="000000"/>
                          </a:solidFill>
                          <a:effectLst/>
                          <a:latin typeface="Poppins" panose="00000500000000000000" pitchFamily="2" charset="0"/>
                          <a:cs typeface="Poppins" panose="00000500000000000000" pitchFamily="2" charset="0"/>
                        </a:rPr>
                        <a:t>Not Myself Today (Program)</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7620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$1,000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 </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 </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 </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 </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788567029"/>
                  </a:ext>
                </a:extLst>
              </a:tr>
              <a:tr h="169124">
                <a:tc>
                  <a:txBody>
                    <a:bodyPr/>
                    <a:lstStyle/>
                    <a:p>
                      <a:pPr algn="l" fontAlgn="b">
                        <a:buNone/>
                      </a:pPr>
                      <a:r>
                        <a:rPr lang="en-US" sz="1000" b="0" u="none" strike="noStrike" dirty="0">
                          <a:solidFill>
                            <a:srgbClr val="000000"/>
                          </a:solidFill>
                          <a:effectLst/>
                          <a:latin typeface="Poppins" panose="00000500000000000000" pitchFamily="2" charset="0"/>
                          <a:cs typeface="Poppins" panose="00000500000000000000" pitchFamily="2" charset="0"/>
                        </a:rPr>
                        <a:t>Wellness Working Minds (Program)</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7620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$8,000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$9,000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$2,000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a:solidFill>
                            <a:srgbClr val="000000"/>
                          </a:solidFill>
                          <a:effectLst/>
                          <a:latin typeface="Poppins" panose="00000500000000000000" pitchFamily="2" charset="0"/>
                          <a:cs typeface="Poppins" panose="00000500000000000000" pitchFamily="2" charset="0"/>
                        </a:rPr>
                        <a:t>$2,100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fontAlgn="b">
                        <a:buNone/>
                      </a:pPr>
                      <a:r>
                        <a:rPr lang="en-US" sz="1200" b="0" i="0" u="none" strike="noStrike" dirty="0">
                          <a:solidFill>
                            <a:srgbClr val="000000"/>
                          </a:solidFill>
                          <a:effectLst/>
                          <a:latin typeface="Poppins" panose="00000500000000000000" pitchFamily="2" charset="0"/>
                          <a:cs typeface="Poppins" panose="00000500000000000000" pitchFamily="2" charset="0"/>
                        </a:rPr>
                        <a:t>$2,205</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559267394"/>
                  </a:ext>
                </a:extLst>
              </a:tr>
              <a:tr h="169124">
                <a:tc>
                  <a:txBody>
                    <a:bodyPr/>
                    <a:lstStyle/>
                    <a:p>
                      <a:pPr algn="l" fontAlgn="b">
                        <a:buNone/>
                      </a:pPr>
                      <a:r>
                        <a:rPr lang="en-US" sz="1000" b="1" u="none" strike="noStrike" dirty="0">
                          <a:solidFill>
                            <a:schemeClr val="bg1"/>
                          </a:solidFill>
                          <a:effectLst/>
                          <a:latin typeface="Poppins" panose="00000500000000000000" pitchFamily="2" charset="0"/>
                          <a:cs typeface="Poppins" panose="00000500000000000000" pitchFamily="2" charset="0"/>
                        </a:rPr>
                        <a:t>Total Expenses Wellness Program</a:t>
                      </a:r>
                      <a:endParaRPr lang="en-US" sz="1000" b="1" i="0" u="none" strike="noStrike" dirty="0">
                        <a:solidFill>
                          <a:schemeClr val="bg1"/>
                        </a:solidFill>
                        <a:effectLst/>
                        <a:latin typeface="Poppins" panose="00000500000000000000" pitchFamily="2" charset="0"/>
                        <a:cs typeface="Poppins" panose="00000500000000000000" pitchFamily="2"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525354"/>
                    </a:solidFill>
                  </a:tcPr>
                </a:tc>
                <a:tc>
                  <a:txBody>
                    <a:bodyPr/>
                    <a:lstStyle/>
                    <a:p>
                      <a:pPr algn="r" fontAlgn="b">
                        <a:buNone/>
                      </a:pPr>
                      <a:r>
                        <a:rPr lang="en-US" sz="1200" b="1" i="0" u="none" strike="noStrike" dirty="0">
                          <a:solidFill>
                            <a:schemeClr val="bg1"/>
                          </a:solidFill>
                          <a:effectLst/>
                          <a:latin typeface="Poppins" panose="00000500000000000000" pitchFamily="2" charset="0"/>
                          <a:cs typeface="Poppins" panose="00000500000000000000" pitchFamily="2" charset="0"/>
                        </a:rPr>
                        <a:t>$174,000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525354"/>
                    </a:solidFill>
                  </a:tcPr>
                </a:tc>
                <a:tc>
                  <a:txBody>
                    <a:bodyPr/>
                    <a:lstStyle/>
                    <a:p>
                      <a:pPr algn="r" fontAlgn="b">
                        <a:buNone/>
                      </a:pPr>
                      <a:r>
                        <a:rPr lang="en-US" sz="1200" b="1" i="0" u="none" strike="noStrike" dirty="0">
                          <a:solidFill>
                            <a:schemeClr val="bg1"/>
                          </a:solidFill>
                          <a:effectLst/>
                          <a:latin typeface="Poppins" panose="00000500000000000000" pitchFamily="2" charset="0"/>
                          <a:cs typeface="Poppins" panose="00000500000000000000" pitchFamily="2" charset="0"/>
                        </a:rPr>
                        <a:t>$169,800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525354"/>
                    </a:solidFill>
                  </a:tcPr>
                </a:tc>
                <a:tc>
                  <a:txBody>
                    <a:bodyPr/>
                    <a:lstStyle/>
                    <a:p>
                      <a:pPr algn="r" fontAlgn="b">
                        <a:buNone/>
                      </a:pPr>
                      <a:r>
                        <a:rPr lang="en-US" sz="1200" b="1" i="0" u="none" strike="noStrike" dirty="0">
                          <a:solidFill>
                            <a:schemeClr val="bg1"/>
                          </a:solidFill>
                          <a:effectLst/>
                          <a:latin typeface="Poppins" panose="00000500000000000000" pitchFamily="2" charset="0"/>
                          <a:cs typeface="Poppins" panose="00000500000000000000" pitchFamily="2" charset="0"/>
                        </a:rPr>
                        <a:t>$172,120</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525354"/>
                    </a:solidFill>
                  </a:tcPr>
                </a:tc>
                <a:tc>
                  <a:txBody>
                    <a:bodyPr/>
                    <a:lstStyle/>
                    <a:p>
                      <a:pPr algn="r" fontAlgn="b">
                        <a:buNone/>
                      </a:pPr>
                      <a:r>
                        <a:rPr lang="en-US" sz="1200" b="1" i="0" u="none" strike="noStrike" dirty="0">
                          <a:solidFill>
                            <a:schemeClr val="bg1"/>
                          </a:solidFill>
                          <a:effectLst/>
                          <a:latin typeface="Poppins" panose="00000500000000000000" pitchFamily="2" charset="0"/>
                          <a:cs typeface="Poppins" panose="00000500000000000000" pitchFamily="2" charset="0"/>
                        </a:rPr>
                        <a:t>$181,207</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525354"/>
                    </a:solidFill>
                  </a:tcPr>
                </a:tc>
                <a:tc>
                  <a:txBody>
                    <a:bodyPr/>
                    <a:lstStyle/>
                    <a:p>
                      <a:pPr algn="r" fontAlgn="b">
                        <a:buNone/>
                      </a:pPr>
                      <a:r>
                        <a:rPr lang="en-US" sz="1200" b="1" i="0" u="none" strike="noStrike" dirty="0">
                          <a:solidFill>
                            <a:schemeClr val="bg1"/>
                          </a:solidFill>
                          <a:effectLst/>
                          <a:latin typeface="Poppins" panose="00000500000000000000" pitchFamily="2" charset="0"/>
                          <a:cs typeface="Poppins" panose="00000500000000000000" pitchFamily="2" charset="0"/>
                        </a:rPr>
                        <a:t>$190,573</a:t>
                      </a: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525354"/>
                    </a:solidFill>
                  </a:tcPr>
                </a:tc>
                <a:extLst>
                  <a:ext uri="{0D108BD9-81ED-4DB2-BD59-A6C34878D82A}">
                    <a16:rowId xmlns:a16="http://schemas.microsoft.com/office/drawing/2014/main" val="4168042875"/>
                  </a:ext>
                </a:extLst>
              </a:tr>
            </a:tbl>
          </a:graphicData>
        </a:graphic>
      </p:graphicFrame>
      <p:graphicFrame>
        <p:nvGraphicFramePr>
          <p:cNvPr id="7" name="Table 6">
            <a:extLst>
              <a:ext uri="{FF2B5EF4-FFF2-40B4-BE49-F238E27FC236}">
                <a16:creationId xmlns:a16="http://schemas.microsoft.com/office/drawing/2014/main" id="{2BC073CE-3E98-07C1-A381-B68CC93B9E3A}"/>
              </a:ext>
            </a:extLst>
          </p:cNvPr>
          <p:cNvGraphicFramePr>
            <a:graphicFrameLocks noGrp="1"/>
          </p:cNvGraphicFramePr>
          <p:nvPr>
            <p:extLst>
              <p:ext uri="{D42A27DB-BD31-4B8C-83A1-F6EECF244321}">
                <p14:modId xmlns:p14="http://schemas.microsoft.com/office/powerpoint/2010/main" val="130944191"/>
              </p:ext>
            </p:extLst>
          </p:nvPr>
        </p:nvGraphicFramePr>
        <p:xfrm>
          <a:off x="368338" y="5083932"/>
          <a:ext cx="7061200" cy="1377950"/>
        </p:xfrm>
        <a:graphic>
          <a:graphicData uri="http://schemas.openxmlformats.org/drawingml/2006/table">
            <a:tbl>
              <a:tblPr firstRow="1">
                <a:tableStyleId>{08FB837D-C827-4EFA-A057-4D05807E0F7C}</a:tableStyleId>
              </a:tblPr>
              <a:tblGrid>
                <a:gridCol w="4236720">
                  <a:extLst>
                    <a:ext uri="{9D8B030D-6E8A-4147-A177-3AD203B41FA5}">
                      <a16:colId xmlns:a16="http://schemas.microsoft.com/office/drawing/2014/main" val="2956346842"/>
                    </a:ext>
                  </a:extLst>
                </a:gridCol>
                <a:gridCol w="1075228">
                  <a:extLst>
                    <a:ext uri="{9D8B030D-6E8A-4147-A177-3AD203B41FA5}">
                      <a16:colId xmlns:a16="http://schemas.microsoft.com/office/drawing/2014/main" val="2749261630"/>
                    </a:ext>
                  </a:extLst>
                </a:gridCol>
                <a:gridCol w="1749252">
                  <a:extLst>
                    <a:ext uri="{9D8B030D-6E8A-4147-A177-3AD203B41FA5}">
                      <a16:colId xmlns:a16="http://schemas.microsoft.com/office/drawing/2014/main" val="3010153239"/>
                    </a:ext>
                  </a:extLst>
                </a:gridCol>
              </a:tblGrid>
              <a:tr h="85725">
                <a:tc gridSpan="2">
                  <a:txBody>
                    <a:bodyPr/>
                    <a:lstStyle/>
                    <a:p>
                      <a:pPr algn="l" fontAlgn="b">
                        <a:buNone/>
                      </a:pPr>
                      <a:r>
                        <a:rPr lang="en-US" sz="1000" u="none" strike="noStrike" dirty="0">
                          <a:effectLst/>
                          <a:latin typeface="Poppins" panose="00000500000000000000" pitchFamily="2" charset="0"/>
                          <a:cs typeface="Poppins" panose="00000500000000000000" pitchFamily="2" charset="0"/>
                        </a:rPr>
                        <a:t>Program Funding Sources 2025</a:t>
                      </a:r>
                    </a:p>
                  </a:txBody>
                  <a:tcPr marL="6350" marR="6350" marT="6350" marB="0" anchor="b"/>
                </a:tc>
                <a:tc hMerge="1">
                  <a:txBody>
                    <a:bodyPr/>
                    <a:lstStyle/>
                    <a:p>
                      <a:endParaRPr dirty="0"/>
                    </a:p>
                  </a:txBody>
                  <a:tcPr marL="6350" marR="6350" marT="6350" marB="0" anchor="b"/>
                </a:tc>
                <a:tc>
                  <a:txBody>
                    <a:bodyPr/>
                    <a:lstStyle/>
                    <a:p>
                      <a:pPr algn="l" fontAlgn="b">
                        <a:buNone/>
                      </a:pPr>
                      <a:r>
                        <a:rPr lang="en-US" sz="1000" u="none" strike="noStrike" dirty="0">
                          <a:effectLst/>
                          <a:latin typeface="Poppins" panose="00000500000000000000" pitchFamily="2" charset="0"/>
                          <a:cs typeface="Poppins" panose="00000500000000000000" pitchFamily="2" charset="0"/>
                        </a:rPr>
                        <a:t>Notes</a:t>
                      </a:r>
                      <a:endParaRPr lang="en-US" sz="1000" b="1"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nchor="b"/>
                </a:tc>
                <a:extLst>
                  <a:ext uri="{0D108BD9-81ED-4DB2-BD59-A6C34878D82A}">
                    <a16:rowId xmlns:a16="http://schemas.microsoft.com/office/drawing/2014/main" val="211667486"/>
                  </a:ext>
                </a:extLst>
              </a:tr>
              <a:tr h="203200">
                <a:tc>
                  <a:txBody>
                    <a:bodyPr/>
                    <a:lstStyle/>
                    <a:p>
                      <a:pPr algn="l" fontAlgn="b">
                        <a:buNone/>
                      </a:pPr>
                      <a:r>
                        <a:rPr lang="en-US" sz="1000" u="none" strike="noStrike" dirty="0">
                          <a:effectLst/>
                          <a:latin typeface="Poppins" panose="00000500000000000000" pitchFamily="2" charset="0"/>
                          <a:cs typeface="Poppins" panose="00000500000000000000" pitchFamily="2" charset="0"/>
                        </a:rPr>
                        <a:t>Desjardins Wellness Fund Deposit</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nchor="b"/>
                </a:tc>
                <a:tc>
                  <a:txBody>
                    <a:bodyPr/>
                    <a:lstStyle/>
                    <a:p>
                      <a:pPr algn="r" fontAlgn="b">
                        <a:buNone/>
                      </a:pPr>
                      <a:r>
                        <a:rPr lang="en-US" sz="1000" b="0" i="0" u="none" strike="noStrike" dirty="0">
                          <a:solidFill>
                            <a:srgbClr val="000000"/>
                          </a:solidFill>
                          <a:effectLst/>
                          <a:latin typeface="Poppins" panose="00000500000000000000" pitchFamily="2" charset="0"/>
                          <a:cs typeface="Poppins" panose="00000500000000000000" pitchFamily="2" charset="0"/>
                        </a:rPr>
                        <a:t>$20,000</a:t>
                      </a:r>
                    </a:p>
                  </a:txBody>
                  <a:tcPr marL="6350" marR="6350" marT="6350" marB="0" anchor="b"/>
                </a:tc>
                <a:tc>
                  <a:txBody>
                    <a:bodyPr/>
                    <a:lstStyle/>
                    <a:p>
                      <a:pPr algn="l" fontAlgn="b">
                        <a:buNone/>
                      </a:pPr>
                      <a:r>
                        <a:rPr lang="en-US" sz="1000" u="none" strike="noStrike">
                          <a:effectLst/>
                          <a:latin typeface="Poppins" panose="00000500000000000000" pitchFamily="2" charset="0"/>
                          <a:cs typeface="Poppins" panose="00000500000000000000" pitchFamily="2" charset="0"/>
                        </a:rPr>
                        <a:t>Annual Contribution</a:t>
                      </a:r>
                      <a:endParaRPr lang="en-US" sz="1000" b="0" i="0" u="none" strike="noStrike">
                        <a:solidFill>
                          <a:srgbClr val="000000"/>
                        </a:solidFill>
                        <a:effectLst/>
                        <a:latin typeface="Poppins" panose="00000500000000000000" pitchFamily="2" charset="0"/>
                        <a:cs typeface="Poppins" panose="00000500000000000000" pitchFamily="2" charset="0"/>
                      </a:endParaRPr>
                    </a:p>
                  </a:txBody>
                  <a:tcPr marL="6350" marR="6350" marT="6350" marB="0" anchor="b"/>
                </a:tc>
                <a:extLst>
                  <a:ext uri="{0D108BD9-81ED-4DB2-BD59-A6C34878D82A}">
                    <a16:rowId xmlns:a16="http://schemas.microsoft.com/office/drawing/2014/main" val="274602340"/>
                  </a:ext>
                </a:extLst>
              </a:tr>
              <a:tr h="203200">
                <a:tc>
                  <a:txBody>
                    <a:bodyPr/>
                    <a:lstStyle/>
                    <a:p>
                      <a:pPr algn="l" fontAlgn="b">
                        <a:buNone/>
                      </a:pPr>
                      <a:r>
                        <a:rPr lang="en-US" sz="1000" u="none" strike="noStrike" dirty="0">
                          <a:effectLst/>
                          <a:latin typeface="Poppins" panose="00000500000000000000" pitchFamily="2" charset="0"/>
                          <a:cs typeface="Poppins" panose="00000500000000000000" pitchFamily="2" charset="0"/>
                        </a:rPr>
                        <a:t>Health &amp; Dental Financials (Interest)</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nchor="b"/>
                </a:tc>
                <a:tc>
                  <a:txBody>
                    <a:bodyPr/>
                    <a:lstStyle/>
                    <a:p>
                      <a:pPr algn="r" fontAlgn="b">
                        <a:buNone/>
                      </a:pPr>
                      <a:r>
                        <a:rPr lang="en-US" sz="1000" b="0" i="0" u="none" strike="noStrike" dirty="0">
                          <a:solidFill>
                            <a:srgbClr val="000000"/>
                          </a:solidFill>
                          <a:effectLst/>
                          <a:latin typeface="Poppins" panose="00000500000000000000" pitchFamily="2" charset="0"/>
                          <a:cs typeface="Poppins" panose="00000500000000000000" pitchFamily="2" charset="0"/>
                        </a:rPr>
                        <a:t>$43,941</a:t>
                      </a:r>
                    </a:p>
                  </a:txBody>
                  <a:tcPr marL="6350" marR="6350" marT="6350" marB="0" anchor="b"/>
                </a:tc>
                <a:tc>
                  <a:txBody>
                    <a:bodyPr/>
                    <a:lstStyle/>
                    <a:p>
                      <a:pPr algn="l" fontAlgn="b">
                        <a:buNone/>
                      </a:pPr>
                      <a:r>
                        <a:rPr lang="en-US" sz="1000" u="none" strike="noStrike" dirty="0">
                          <a:effectLst/>
                          <a:latin typeface="Poppins" panose="00000500000000000000" pitchFamily="2" charset="0"/>
                          <a:cs typeface="Poppins" panose="00000500000000000000" pitchFamily="2" charset="0"/>
                        </a:rPr>
                        <a:t>As of Feb 2025</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nchor="b"/>
                </a:tc>
                <a:extLst>
                  <a:ext uri="{0D108BD9-81ED-4DB2-BD59-A6C34878D82A}">
                    <a16:rowId xmlns:a16="http://schemas.microsoft.com/office/drawing/2014/main" val="3922673924"/>
                  </a:ext>
                </a:extLst>
              </a:tr>
              <a:tr h="203200">
                <a:tc>
                  <a:txBody>
                    <a:bodyPr/>
                    <a:lstStyle/>
                    <a:p>
                      <a:pPr algn="l" fontAlgn="b">
                        <a:buNone/>
                      </a:pPr>
                      <a:r>
                        <a:rPr lang="en-US" sz="1000" u="none" strike="noStrike" dirty="0">
                          <a:effectLst/>
                          <a:latin typeface="Poppins" panose="00000500000000000000" pitchFamily="2" charset="0"/>
                          <a:cs typeface="Poppins" panose="00000500000000000000" pitchFamily="2" charset="0"/>
                        </a:rPr>
                        <a:t>1% levy (health &amp; dental premiums)</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nchor="b"/>
                </a:tc>
                <a:tc>
                  <a:txBody>
                    <a:bodyPr/>
                    <a:lstStyle/>
                    <a:p>
                      <a:pPr algn="l" fontAlgn="b">
                        <a:buNone/>
                      </a:pPr>
                      <a:endParaRPr lang="en-US" sz="1000" b="0" i="0" u="none" strike="noStrike">
                        <a:solidFill>
                          <a:srgbClr val="000000"/>
                        </a:solidFill>
                        <a:effectLst/>
                        <a:latin typeface="Poppins" panose="00000500000000000000" pitchFamily="2" charset="0"/>
                        <a:cs typeface="Poppins" panose="00000500000000000000" pitchFamily="2" charset="0"/>
                      </a:endParaRPr>
                    </a:p>
                  </a:txBody>
                  <a:tcPr marL="6350" marR="6350" marT="6350" marB="0" anchor="b"/>
                </a:tc>
                <a:tc>
                  <a:txBody>
                    <a:bodyPr/>
                    <a:lstStyle/>
                    <a:p>
                      <a:pPr algn="l" fontAlgn="b">
                        <a:buNone/>
                      </a:pPr>
                      <a:r>
                        <a:rPr lang="en-US" sz="1000" u="none" strike="noStrike" dirty="0">
                          <a:effectLst/>
                          <a:latin typeface="Poppins" panose="00000500000000000000" pitchFamily="2" charset="0"/>
                          <a:cs typeface="Poppins" panose="00000500000000000000" pitchFamily="2" charset="0"/>
                        </a:rPr>
                        <a:t>Removed in 2023</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nchor="b"/>
                </a:tc>
                <a:extLst>
                  <a:ext uri="{0D108BD9-81ED-4DB2-BD59-A6C34878D82A}">
                    <a16:rowId xmlns:a16="http://schemas.microsoft.com/office/drawing/2014/main" val="4110521006"/>
                  </a:ext>
                </a:extLst>
              </a:tr>
              <a:tr h="203200">
                <a:tc>
                  <a:txBody>
                    <a:bodyPr/>
                    <a:lstStyle/>
                    <a:p>
                      <a:pPr algn="l" fontAlgn="b">
                        <a:buNone/>
                      </a:pPr>
                      <a:r>
                        <a:rPr lang="en-US" sz="1000" u="none" strike="noStrike" dirty="0">
                          <a:effectLst/>
                          <a:latin typeface="Poppins" panose="00000500000000000000" pitchFamily="2" charset="0"/>
                          <a:cs typeface="Poppins" panose="00000500000000000000" pitchFamily="2" charset="0"/>
                        </a:rPr>
                        <a:t>Medavie Blue Cross Wellness Fund </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nchor="b"/>
                </a:tc>
                <a:tc>
                  <a:txBody>
                    <a:bodyPr/>
                    <a:lstStyle/>
                    <a:p>
                      <a:pPr algn="r" fontAlgn="b">
                        <a:buNone/>
                      </a:pPr>
                      <a:r>
                        <a:rPr lang="en-US" sz="1000" b="0" i="0" u="none" strike="noStrike" dirty="0">
                          <a:solidFill>
                            <a:srgbClr val="000000"/>
                          </a:solidFill>
                          <a:effectLst/>
                          <a:latin typeface="Poppins" panose="00000500000000000000" pitchFamily="2" charset="0"/>
                          <a:cs typeface="Poppins" panose="00000500000000000000" pitchFamily="2" charset="0"/>
                        </a:rPr>
                        <a:t>$35,000</a:t>
                      </a:r>
                    </a:p>
                  </a:txBody>
                  <a:tcPr marL="6350" marR="6350" marT="6350" marB="0" anchor="b"/>
                </a:tc>
                <a:tc>
                  <a:txBody>
                    <a:bodyPr/>
                    <a:lstStyle/>
                    <a:p>
                      <a:pPr algn="l" fontAlgn="b">
                        <a:buNone/>
                      </a:pPr>
                      <a:r>
                        <a:rPr lang="en-US" sz="1000" u="none" strike="noStrike">
                          <a:effectLst/>
                          <a:latin typeface="Poppins" panose="00000500000000000000" pitchFamily="2" charset="0"/>
                          <a:cs typeface="Poppins" panose="00000500000000000000" pitchFamily="2" charset="0"/>
                        </a:rPr>
                        <a:t>3 years 2023- 2025</a:t>
                      </a:r>
                      <a:endParaRPr lang="en-US" sz="1000" b="0" i="0" u="none" strike="noStrike">
                        <a:solidFill>
                          <a:srgbClr val="000000"/>
                        </a:solidFill>
                        <a:effectLst/>
                        <a:latin typeface="Poppins" panose="00000500000000000000" pitchFamily="2" charset="0"/>
                        <a:cs typeface="Poppins" panose="00000500000000000000" pitchFamily="2" charset="0"/>
                      </a:endParaRPr>
                    </a:p>
                  </a:txBody>
                  <a:tcPr marL="6350" marR="6350" marT="6350" marB="0" anchor="b"/>
                </a:tc>
                <a:extLst>
                  <a:ext uri="{0D108BD9-81ED-4DB2-BD59-A6C34878D82A}">
                    <a16:rowId xmlns:a16="http://schemas.microsoft.com/office/drawing/2014/main" val="2937369448"/>
                  </a:ext>
                </a:extLst>
              </a:tr>
              <a:tr h="203200">
                <a:tc>
                  <a:txBody>
                    <a:bodyPr/>
                    <a:lstStyle/>
                    <a:p>
                      <a:pPr algn="l" fontAlgn="b">
                        <a:buNone/>
                      </a:pPr>
                      <a:r>
                        <a:rPr lang="en-US" sz="1000" b="1" u="none" strike="noStrike" dirty="0">
                          <a:effectLst/>
                          <a:latin typeface="Poppins" panose="00000500000000000000" pitchFamily="2" charset="0"/>
                          <a:cs typeface="Poppins" panose="00000500000000000000" pitchFamily="2" charset="0"/>
                        </a:rPr>
                        <a:t>TOTAL</a:t>
                      </a:r>
                      <a:endParaRPr lang="en-US" sz="1000" b="1"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nchor="b"/>
                </a:tc>
                <a:tc>
                  <a:txBody>
                    <a:bodyPr/>
                    <a:lstStyle/>
                    <a:p>
                      <a:pPr algn="r" fontAlgn="b">
                        <a:buNone/>
                      </a:pPr>
                      <a:r>
                        <a:rPr lang="en-US" sz="1000" b="0" i="0" u="none" strike="noStrike" dirty="0">
                          <a:solidFill>
                            <a:srgbClr val="000000"/>
                          </a:solidFill>
                          <a:effectLst/>
                          <a:latin typeface="Poppins" panose="00000500000000000000" pitchFamily="2" charset="0"/>
                          <a:cs typeface="Poppins" panose="00000500000000000000" pitchFamily="2" charset="0"/>
                        </a:rPr>
                        <a:t>$98,941</a:t>
                      </a:r>
                    </a:p>
                  </a:txBody>
                  <a:tcPr marL="6350" marR="6350" marT="6350" marB="0" anchor="b"/>
                </a:tc>
                <a:tc>
                  <a:txBody>
                    <a:bodyPr/>
                    <a:lstStyle/>
                    <a:p>
                      <a:pPr algn="l" fontAlgn="b">
                        <a:buNone/>
                      </a:pPr>
                      <a:r>
                        <a:rPr lang="en-US" sz="1000" u="none" strike="noStrike">
                          <a:effectLst/>
                          <a:latin typeface="Poppins" panose="00000500000000000000" pitchFamily="2" charset="0"/>
                          <a:cs typeface="Poppins" panose="00000500000000000000" pitchFamily="2" charset="0"/>
                        </a:rPr>
                        <a:t> </a:t>
                      </a:r>
                      <a:endParaRPr lang="en-US" sz="1000" b="0" i="0" u="none" strike="noStrike">
                        <a:solidFill>
                          <a:srgbClr val="000000"/>
                        </a:solidFill>
                        <a:effectLst/>
                        <a:latin typeface="Poppins" panose="00000500000000000000" pitchFamily="2" charset="0"/>
                        <a:cs typeface="Poppins" panose="00000500000000000000" pitchFamily="2" charset="0"/>
                      </a:endParaRPr>
                    </a:p>
                  </a:txBody>
                  <a:tcPr marL="6350" marR="6350" marT="6350" marB="0" anchor="b"/>
                </a:tc>
                <a:extLst>
                  <a:ext uri="{0D108BD9-81ED-4DB2-BD59-A6C34878D82A}">
                    <a16:rowId xmlns:a16="http://schemas.microsoft.com/office/drawing/2014/main" val="4105688825"/>
                  </a:ext>
                </a:extLst>
              </a:tr>
              <a:tr h="203200">
                <a:tc gridSpan="3">
                  <a:txBody>
                    <a:bodyPr/>
                    <a:lstStyle/>
                    <a:p>
                      <a:pPr algn="l" fontAlgn="ctr">
                        <a:buNone/>
                      </a:pPr>
                      <a:r>
                        <a:rPr lang="en-US" sz="1000" u="none" strike="noStrike" dirty="0">
                          <a:effectLst/>
                          <a:latin typeface="Poppins" panose="00000500000000000000" pitchFamily="2" charset="0"/>
                          <a:cs typeface="Poppins" panose="00000500000000000000" pitchFamily="2" charset="0"/>
                        </a:rPr>
                        <a:t>Wellness Account balance estimated by Medavie as of Feb 28, 2025: $562,889</a:t>
                      </a:r>
                      <a:endParaRPr lang="en-US" sz="1000" b="0" i="0" u="none" strike="noStrike" dirty="0">
                        <a:solidFill>
                          <a:srgbClr val="000000"/>
                        </a:solidFill>
                        <a:effectLst/>
                        <a:latin typeface="Poppins" panose="00000500000000000000" pitchFamily="2" charset="0"/>
                        <a:cs typeface="Poppins" panose="00000500000000000000" pitchFamily="2" charset="0"/>
                      </a:endParaRPr>
                    </a:p>
                  </a:txBody>
                  <a:tcPr marL="6350" marR="6350" marT="6350" marB="0" anchor="ctr"/>
                </a:tc>
                <a:tc hMerge="1">
                  <a:txBody>
                    <a:bodyPr/>
                    <a:lstStyle/>
                    <a:p>
                      <a:pPr algn="l" fontAlgn="b">
                        <a:buNone/>
                      </a:pPr>
                      <a:endParaRPr lang="en-US" sz="1200" b="0" i="0" u="none" strike="noStrike">
                        <a:solidFill>
                          <a:srgbClr val="000000"/>
                        </a:solidFill>
                        <a:effectLst/>
                        <a:latin typeface="Aptos Narrow" panose="020B0004020202020204" pitchFamily="34" charset="0"/>
                      </a:endParaRPr>
                    </a:p>
                  </a:txBody>
                  <a:tcPr marL="6350" marR="6350" marT="6350" marB="0" anchor="b"/>
                </a:tc>
                <a:tc hMerge="1">
                  <a:txBody>
                    <a:bodyPr/>
                    <a:lstStyle/>
                    <a:p>
                      <a:pPr algn="l" fontAlgn="b">
                        <a:buNone/>
                      </a:pPr>
                      <a:endParaRPr lang="en-US" sz="1200" b="0" i="0" u="none" strike="noStrike" dirty="0">
                        <a:solidFill>
                          <a:srgbClr val="000000"/>
                        </a:solidFill>
                        <a:effectLst/>
                        <a:latin typeface="Aptos Narrow" panose="020B0004020202020204" pitchFamily="34" charset="0"/>
                      </a:endParaRPr>
                    </a:p>
                  </a:txBody>
                  <a:tcPr marL="6350" marR="6350" marT="6350" marB="0" anchor="b"/>
                </a:tc>
                <a:extLst>
                  <a:ext uri="{0D108BD9-81ED-4DB2-BD59-A6C34878D82A}">
                    <a16:rowId xmlns:a16="http://schemas.microsoft.com/office/drawing/2014/main" val="373467916"/>
                  </a:ext>
                </a:extLst>
              </a:tr>
            </a:tbl>
          </a:graphicData>
        </a:graphic>
      </p:graphicFrame>
    </p:spTree>
    <p:extLst>
      <p:ext uri="{BB962C8B-B14F-4D97-AF65-F5344CB8AC3E}">
        <p14:creationId xmlns:p14="http://schemas.microsoft.com/office/powerpoint/2010/main" val="1298840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31AEF5-DFA0-DB6B-086C-D7AF6F760190}"/>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52C4C40F-FED2-CE9C-8583-800135E04171}"/>
              </a:ext>
            </a:extLst>
          </p:cNvPr>
          <p:cNvSpPr txBox="1">
            <a:spLocks/>
          </p:cNvSpPr>
          <p:nvPr/>
        </p:nvSpPr>
        <p:spPr>
          <a:xfrm>
            <a:off x="307952" y="272957"/>
            <a:ext cx="8836047" cy="748455"/>
          </a:xfrm>
          <a:prstGeom prst="rect">
            <a:avLst/>
          </a:prstGeom>
        </p:spPr>
        <p:txBody>
          <a:bodyPr/>
          <a:lstStyle>
            <a:lvl1pPr algn="l" defTabSz="914400" rtl="0" eaLnBrk="1" latinLnBrk="0" hangingPunct="1">
              <a:lnSpc>
                <a:spcPct val="85000"/>
              </a:lnSpc>
              <a:spcBef>
                <a:spcPct val="0"/>
              </a:spcBef>
              <a:buNone/>
              <a:defRPr sz="3600" kern="1200" spc="-50" baseline="0">
                <a:solidFill>
                  <a:srgbClr val="6D6E70"/>
                </a:solidFill>
                <a:latin typeface="Poppins SemiBold" panose="00000700000000000000" pitchFamily="2" charset="0"/>
                <a:ea typeface="+mj-ea"/>
                <a:cs typeface="Poppins SemiBold" panose="00000700000000000000" pitchFamily="2" charset="0"/>
              </a:defRPr>
            </a:lvl1pPr>
          </a:lstStyle>
          <a:p>
            <a:r>
              <a:rPr lang="en-US" dirty="0"/>
              <a:t>Year End March 2025</a:t>
            </a:r>
          </a:p>
        </p:txBody>
      </p:sp>
      <p:sp>
        <p:nvSpPr>
          <p:cNvPr id="3" name="TextBox 2">
            <a:extLst>
              <a:ext uri="{FF2B5EF4-FFF2-40B4-BE49-F238E27FC236}">
                <a16:creationId xmlns:a16="http://schemas.microsoft.com/office/drawing/2014/main" id="{6CD8D4FA-0C98-4FD8-6FE8-08503D98B6CE}"/>
              </a:ext>
            </a:extLst>
          </p:cNvPr>
          <p:cNvSpPr txBox="1"/>
          <p:nvPr/>
        </p:nvSpPr>
        <p:spPr>
          <a:xfrm>
            <a:off x="307952" y="6028304"/>
            <a:ext cx="8169298" cy="492443"/>
          </a:xfrm>
          <a:prstGeom prst="rect">
            <a:avLst/>
          </a:prstGeom>
          <a:noFill/>
        </p:spPr>
        <p:txBody>
          <a:bodyPr wrap="square">
            <a:spAutoFit/>
          </a:bodyPr>
          <a:lstStyle/>
          <a:p>
            <a:r>
              <a:rPr lang="en-US" sz="1300" i="1" dirty="0">
                <a:latin typeface="Poppins" panose="00000500000000000000" pitchFamily="2" charset="0"/>
                <a:cs typeface="Poppins" panose="00000500000000000000" pitchFamily="2" charset="0"/>
              </a:rPr>
              <a:t>NOTE: NSFM has not approved the release of $71,240 from the Wellness Program to pay for 2024-2025 Commitments to AMANS.</a:t>
            </a:r>
            <a:endParaRPr lang="en-US" sz="1300" dirty="0">
              <a:solidFill>
                <a:schemeClr val="tx1"/>
              </a:solidFill>
              <a:latin typeface="Poppins" panose="00000500000000000000" pitchFamily="2" charset="0"/>
              <a:cs typeface="Poppins" panose="00000500000000000000" pitchFamily="2" charset="0"/>
            </a:endParaRPr>
          </a:p>
        </p:txBody>
      </p:sp>
      <p:pic>
        <p:nvPicPr>
          <p:cNvPr id="9" name="Picture 8">
            <a:extLst>
              <a:ext uri="{FF2B5EF4-FFF2-40B4-BE49-F238E27FC236}">
                <a16:creationId xmlns:a16="http://schemas.microsoft.com/office/drawing/2014/main" id="{723DFE7A-1481-4491-8FFD-882B966387E1}"/>
              </a:ext>
            </a:extLst>
          </p:cNvPr>
          <p:cNvPicPr>
            <a:picLocks noChangeAspect="1"/>
          </p:cNvPicPr>
          <p:nvPr/>
        </p:nvPicPr>
        <p:blipFill>
          <a:blip r:embed="rId3"/>
          <a:stretch>
            <a:fillRect/>
          </a:stretch>
        </p:blipFill>
        <p:spPr>
          <a:xfrm>
            <a:off x="489584" y="765809"/>
            <a:ext cx="6768465" cy="5238127"/>
          </a:xfrm>
          <a:prstGeom prst="rect">
            <a:avLst/>
          </a:prstGeom>
        </p:spPr>
      </p:pic>
    </p:spTree>
    <p:extLst>
      <p:ext uri="{BB962C8B-B14F-4D97-AF65-F5344CB8AC3E}">
        <p14:creationId xmlns:p14="http://schemas.microsoft.com/office/powerpoint/2010/main" val="3211237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1938FB-8240-B7B2-AB14-07006F35C344}"/>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3AF2EE88-7F90-C404-2259-5E71629C1059}"/>
              </a:ext>
            </a:extLst>
          </p:cNvPr>
          <p:cNvSpPr txBox="1">
            <a:spLocks/>
          </p:cNvSpPr>
          <p:nvPr/>
        </p:nvSpPr>
        <p:spPr>
          <a:xfrm>
            <a:off x="307952" y="272957"/>
            <a:ext cx="8836047" cy="748455"/>
          </a:xfrm>
          <a:prstGeom prst="rect">
            <a:avLst/>
          </a:prstGeom>
        </p:spPr>
        <p:txBody>
          <a:bodyPr/>
          <a:lstStyle>
            <a:lvl1pPr algn="l" defTabSz="914400" rtl="0" eaLnBrk="1" latinLnBrk="0" hangingPunct="1">
              <a:lnSpc>
                <a:spcPct val="85000"/>
              </a:lnSpc>
              <a:spcBef>
                <a:spcPct val="0"/>
              </a:spcBef>
              <a:buNone/>
              <a:defRPr sz="3600" kern="1200" spc="-50" baseline="0">
                <a:solidFill>
                  <a:srgbClr val="6D6E70"/>
                </a:solidFill>
                <a:latin typeface="Poppins SemiBold" panose="00000700000000000000" pitchFamily="2" charset="0"/>
                <a:ea typeface="+mj-ea"/>
                <a:cs typeface="Poppins SemiBold" panose="00000700000000000000" pitchFamily="2" charset="0"/>
              </a:defRPr>
            </a:lvl1pPr>
          </a:lstStyle>
          <a:p>
            <a:r>
              <a:rPr lang="en-US" dirty="0"/>
              <a:t>April 2025 – March 2026 </a:t>
            </a:r>
          </a:p>
        </p:txBody>
      </p:sp>
      <p:sp>
        <p:nvSpPr>
          <p:cNvPr id="6" name="TextBox 5">
            <a:extLst>
              <a:ext uri="{FF2B5EF4-FFF2-40B4-BE49-F238E27FC236}">
                <a16:creationId xmlns:a16="http://schemas.microsoft.com/office/drawing/2014/main" id="{61E91F42-C9B0-900B-626A-46E7E072880B}"/>
              </a:ext>
            </a:extLst>
          </p:cNvPr>
          <p:cNvSpPr txBox="1"/>
          <p:nvPr/>
        </p:nvSpPr>
        <p:spPr>
          <a:xfrm>
            <a:off x="307952" y="766661"/>
            <a:ext cx="8020502" cy="292388"/>
          </a:xfrm>
          <a:prstGeom prst="rect">
            <a:avLst/>
          </a:prstGeom>
          <a:noFill/>
        </p:spPr>
        <p:txBody>
          <a:bodyPr wrap="square">
            <a:spAutoFit/>
          </a:bodyPr>
          <a:lstStyle/>
          <a:p>
            <a:r>
              <a:rPr lang="en-US" sz="1300" i="1" dirty="0">
                <a:latin typeface="Poppins" panose="00000500000000000000" pitchFamily="2" charset="0"/>
                <a:cs typeface="Poppins" panose="00000500000000000000" pitchFamily="2" charset="0"/>
              </a:rPr>
              <a:t>Budget adjusted to account for Vacancy and YTD Workshop Revenue</a:t>
            </a:r>
            <a:endParaRPr lang="en-US" sz="1300" dirty="0">
              <a:solidFill>
                <a:schemeClr val="tx1"/>
              </a:solidFill>
              <a:latin typeface="Poppins" panose="00000500000000000000" pitchFamily="2" charset="0"/>
              <a:cs typeface="Poppins" panose="00000500000000000000" pitchFamily="2" charset="0"/>
            </a:endParaRPr>
          </a:p>
        </p:txBody>
      </p:sp>
      <p:pic>
        <p:nvPicPr>
          <p:cNvPr id="7" name="Picture 6">
            <a:extLst>
              <a:ext uri="{FF2B5EF4-FFF2-40B4-BE49-F238E27FC236}">
                <a16:creationId xmlns:a16="http://schemas.microsoft.com/office/drawing/2014/main" id="{FB1D7D9A-8E84-4E26-B64F-3AA0546E729E}"/>
              </a:ext>
            </a:extLst>
          </p:cNvPr>
          <p:cNvPicPr>
            <a:picLocks noChangeAspect="1"/>
          </p:cNvPicPr>
          <p:nvPr/>
        </p:nvPicPr>
        <p:blipFill>
          <a:blip r:embed="rId3"/>
          <a:stretch>
            <a:fillRect/>
          </a:stretch>
        </p:blipFill>
        <p:spPr>
          <a:xfrm>
            <a:off x="398145" y="1021411"/>
            <a:ext cx="7345680" cy="5010399"/>
          </a:xfrm>
          <a:prstGeom prst="rect">
            <a:avLst/>
          </a:prstGeom>
        </p:spPr>
      </p:pic>
      <p:sp>
        <p:nvSpPr>
          <p:cNvPr id="8" name="TextBox 7">
            <a:extLst>
              <a:ext uri="{FF2B5EF4-FFF2-40B4-BE49-F238E27FC236}">
                <a16:creationId xmlns:a16="http://schemas.microsoft.com/office/drawing/2014/main" id="{1383B39B-0E57-46D2-9119-A7E9BB9D497D}"/>
              </a:ext>
            </a:extLst>
          </p:cNvPr>
          <p:cNvSpPr txBox="1"/>
          <p:nvPr/>
        </p:nvSpPr>
        <p:spPr>
          <a:xfrm>
            <a:off x="307952" y="6028304"/>
            <a:ext cx="8169298" cy="492443"/>
          </a:xfrm>
          <a:prstGeom prst="rect">
            <a:avLst/>
          </a:prstGeom>
          <a:noFill/>
        </p:spPr>
        <p:txBody>
          <a:bodyPr wrap="square">
            <a:spAutoFit/>
          </a:bodyPr>
          <a:lstStyle/>
          <a:p>
            <a:r>
              <a:rPr lang="en-US" sz="1300" i="1" dirty="0">
                <a:latin typeface="Poppins" panose="00000500000000000000" pitchFamily="2" charset="0"/>
                <a:cs typeface="Poppins" panose="00000500000000000000" pitchFamily="2" charset="0"/>
              </a:rPr>
              <a:t>NOTE: Awaiting NSFM approval, release of $74,713 from the Wellness Program to pay 1</a:t>
            </a:r>
            <a:r>
              <a:rPr lang="en-US" sz="1300" i="1" baseline="30000" dirty="0">
                <a:latin typeface="Poppins" panose="00000500000000000000" pitchFamily="2" charset="0"/>
                <a:cs typeface="Poppins" panose="00000500000000000000" pitchFamily="2" charset="0"/>
              </a:rPr>
              <a:t>st</a:t>
            </a:r>
            <a:r>
              <a:rPr lang="en-US" sz="1300" i="1" dirty="0">
                <a:latin typeface="Poppins" panose="00000500000000000000" pitchFamily="2" charset="0"/>
                <a:cs typeface="Poppins" panose="00000500000000000000" pitchFamily="2" charset="0"/>
              </a:rPr>
              <a:t>  2025-2026 installment to AMANS. Submitted October 2025.</a:t>
            </a:r>
            <a:endParaRPr lang="en-US" sz="1300" dirty="0">
              <a:solidFill>
                <a:schemeClr val="tx1"/>
              </a:solidFill>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7879760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75FB6-FE25-4A5D-A671-43B2BE3EE478}"/>
              </a:ext>
            </a:extLst>
          </p:cNvPr>
          <p:cNvSpPr>
            <a:spLocks noGrp="1"/>
          </p:cNvSpPr>
          <p:nvPr>
            <p:ph type="title"/>
          </p:nvPr>
        </p:nvSpPr>
        <p:spPr>
          <a:xfrm>
            <a:off x="822958" y="980763"/>
            <a:ext cx="7543800" cy="748455"/>
          </a:xfrm>
        </p:spPr>
        <p:txBody>
          <a:bodyPr/>
          <a:lstStyle/>
          <a:p>
            <a:r>
              <a:rPr lang="en-US" dirty="0"/>
              <a:t>Reporting</a:t>
            </a:r>
            <a:endParaRPr lang="en-CA" dirty="0"/>
          </a:p>
        </p:txBody>
      </p:sp>
      <p:sp>
        <p:nvSpPr>
          <p:cNvPr id="4" name="TextBox 3">
            <a:extLst>
              <a:ext uri="{FF2B5EF4-FFF2-40B4-BE49-F238E27FC236}">
                <a16:creationId xmlns:a16="http://schemas.microsoft.com/office/drawing/2014/main" id="{FE811CC8-1FA9-4B91-A978-E6F2AEEBF606}"/>
              </a:ext>
            </a:extLst>
          </p:cNvPr>
          <p:cNvSpPr txBox="1"/>
          <p:nvPr/>
        </p:nvSpPr>
        <p:spPr>
          <a:xfrm>
            <a:off x="822958" y="1729218"/>
            <a:ext cx="7543799" cy="923330"/>
          </a:xfrm>
          <a:prstGeom prst="rect">
            <a:avLst/>
          </a:prstGeom>
          <a:noFill/>
        </p:spPr>
        <p:txBody>
          <a:bodyPr wrap="square">
            <a:spAutoFit/>
          </a:bodyPr>
          <a:lstStyle/>
          <a:p>
            <a:r>
              <a:rPr lang="en-CA" sz="1800" dirty="0">
                <a:effectLst/>
                <a:latin typeface="Calibri" panose="020F0502020204030204" pitchFamily="34" charset="0"/>
                <a:ea typeface="Calibri" panose="020F0502020204030204" pitchFamily="34" charset="0"/>
              </a:rPr>
              <a:t>September 2025: </a:t>
            </a:r>
          </a:p>
          <a:p>
            <a:r>
              <a:rPr lang="en-CA" sz="1800" dirty="0">
                <a:effectLst/>
                <a:latin typeface="Calibri" panose="020F0502020204030204" pitchFamily="34" charset="0"/>
                <a:ea typeface="Calibri" panose="020F0502020204030204" pitchFamily="34" charset="0"/>
              </a:rPr>
              <a:t>NSFM requests that the AMANS auditor prepares a report confirming that the costs reported are presented fairly, in all material respects for the year.</a:t>
            </a:r>
            <a:endParaRPr lang="en-CA" dirty="0"/>
          </a:p>
        </p:txBody>
      </p:sp>
      <p:sp>
        <p:nvSpPr>
          <p:cNvPr id="6" name="TextBox 5">
            <a:extLst>
              <a:ext uri="{FF2B5EF4-FFF2-40B4-BE49-F238E27FC236}">
                <a16:creationId xmlns:a16="http://schemas.microsoft.com/office/drawing/2014/main" id="{5794FD73-6210-4EEF-887F-40B3DC496849}"/>
              </a:ext>
            </a:extLst>
          </p:cNvPr>
          <p:cNvSpPr txBox="1"/>
          <p:nvPr/>
        </p:nvSpPr>
        <p:spPr>
          <a:xfrm>
            <a:off x="822958" y="2861058"/>
            <a:ext cx="7543799" cy="1754326"/>
          </a:xfrm>
          <a:prstGeom prst="rect">
            <a:avLst/>
          </a:prstGeom>
          <a:noFill/>
        </p:spPr>
        <p:txBody>
          <a:bodyPr wrap="square">
            <a:spAutoFit/>
          </a:bodyPr>
          <a:lstStyle/>
          <a:p>
            <a:r>
              <a:rPr lang="en-CA" sz="1800" dirty="0">
                <a:solidFill>
                  <a:srgbClr val="000000"/>
                </a:solidFill>
                <a:effectLst/>
                <a:latin typeface="Calibri" panose="020F0502020204030204" pitchFamily="34" charset="0"/>
                <a:ea typeface="Calibri" panose="020F0502020204030204" pitchFamily="34" charset="0"/>
              </a:rPr>
              <a:t>AMANS Audit Report:</a:t>
            </a:r>
          </a:p>
          <a:p>
            <a:r>
              <a:rPr lang="en-CA" sz="1800" dirty="0">
                <a:solidFill>
                  <a:srgbClr val="000000"/>
                </a:solidFill>
                <a:effectLst/>
                <a:latin typeface="Calibri" panose="020F0502020204030204" pitchFamily="34" charset="0"/>
                <a:ea typeface="Calibri" panose="020F0502020204030204" pitchFamily="34" charset="0"/>
              </a:rPr>
              <a:t>“In our opinion, the accompanying financial statements present fairly, in all material respects, the financial position of the Entity as at end of March 31, 2025, and its results of operations, changes in net assets and its cash flows for the year then ended in accordance with Canadian accounting standards for not-for-profit organizations.</a:t>
            </a:r>
            <a:endParaRPr lang="en-CA" dirty="0"/>
          </a:p>
        </p:txBody>
      </p:sp>
      <p:sp>
        <p:nvSpPr>
          <p:cNvPr id="7" name="TextBox 6">
            <a:extLst>
              <a:ext uri="{FF2B5EF4-FFF2-40B4-BE49-F238E27FC236}">
                <a16:creationId xmlns:a16="http://schemas.microsoft.com/office/drawing/2014/main" id="{2384166E-B0CF-456A-AA9E-C7A62023577D}"/>
              </a:ext>
            </a:extLst>
          </p:cNvPr>
          <p:cNvSpPr txBox="1"/>
          <p:nvPr/>
        </p:nvSpPr>
        <p:spPr>
          <a:xfrm>
            <a:off x="822958" y="4666567"/>
            <a:ext cx="7543799" cy="1754326"/>
          </a:xfrm>
          <a:prstGeom prst="rect">
            <a:avLst/>
          </a:prstGeom>
          <a:noFill/>
        </p:spPr>
        <p:txBody>
          <a:bodyPr wrap="square">
            <a:spAutoFit/>
          </a:bodyPr>
          <a:lstStyle/>
          <a:p>
            <a:r>
              <a:rPr lang="en-CA" dirty="0">
                <a:latin typeface="Calibri" panose="020F0502020204030204" pitchFamily="34" charset="0"/>
                <a:ea typeface="Calibri" panose="020F0502020204030204" pitchFamily="34" charset="0"/>
              </a:rPr>
              <a:t>Governance Review Recommendations</a:t>
            </a:r>
            <a:r>
              <a:rPr lang="en-CA" sz="1800" dirty="0">
                <a:effectLst/>
                <a:latin typeface="Calibri" panose="020F0502020204030204" pitchFamily="34" charset="0"/>
                <a:ea typeface="Calibri" panose="020F0502020204030204" pitchFamily="34" charset="0"/>
              </a:rPr>
              <a:t>: </a:t>
            </a:r>
          </a:p>
          <a:p>
            <a:pPr marL="285750" indent="-285750">
              <a:buFont typeface="Arial" panose="020B0604020202020204" pitchFamily="34" charset="0"/>
              <a:buChar char="•"/>
            </a:pPr>
            <a:r>
              <a:rPr lang="en-CA" dirty="0">
                <a:latin typeface="Calibri" panose="020F0502020204030204" pitchFamily="34" charset="0"/>
                <a:ea typeface="Calibri" panose="020F0502020204030204" pitchFamily="34" charset="0"/>
              </a:rPr>
              <a:t>Establish Submission requirements</a:t>
            </a:r>
          </a:p>
          <a:p>
            <a:pPr marL="285750" indent="-285750">
              <a:buFont typeface="Arial" panose="020B0604020202020204" pitchFamily="34" charset="0"/>
              <a:buChar char="•"/>
            </a:pPr>
            <a:r>
              <a:rPr lang="en-CA" dirty="0">
                <a:latin typeface="Calibri" panose="020F0502020204030204" pitchFamily="34" charset="0"/>
                <a:ea typeface="Calibri" panose="020F0502020204030204" pitchFamily="34" charset="0"/>
              </a:rPr>
              <a:t>Planning for Quarterly submissions</a:t>
            </a:r>
          </a:p>
          <a:p>
            <a:pPr marL="285750" indent="-285750">
              <a:buFont typeface="Arial" panose="020B0604020202020204" pitchFamily="34" charset="0"/>
              <a:buChar char="•"/>
            </a:pPr>
            <a:r>
              <a:rPr lang="en-CA" dirty="0">
                <a:latin typeface="Calibri" panose="020F0502020204030204" pitchFamily="34" charset="0"/>
                <a:ea typeface="Calibri" panose="020F0502020204030204" pitchFamily="34" charset="0"/>
              </a:rPr>
              <a:t>Invoice back-up provided for annual report</a:t>
            </a:r>
          </a:p>
          <a:p>
            <a:pPr marL="285750" indent="-285750">
              <a:buFont typeface="Arial" panose="020B0604020202020204" pitchFamily="34" charset="0"/>
              <a:buChar char="•"/>
            </a:pPr>
            <a:r>
              <a:rPr lang="en-CA" dirty="0">
                <a:latin typeface="Calibri" panose="020F0502020204030204" pitchFamily="34" charset="0"/>
                <a:ea typeface="Calibri" panose="020F0502020204030204" pitchFamily="34" charset="0"/>
              </a:rPr>
              <a:t>Predictable, repeatable reporting</a:t>
            </a:r>
          </a:p>
          <a:p>
            <a:pPr marL="285750" indent="-285750">
              <a:buFont typeface="Arial" panose="020B0604020202020204" pitchFamily="34" charset="0"/>
              <a:buChar char="•"/>
            </a:pPr>
            <a:endParaRPr lang="en-CA" dirty="0"/>
          </a:p>
        </p:txBody>
      </p:sp>
    </p:spTree>
    <p:extLst>
      <p:ext uri="{BB962C8B-B14F-4D97-AF65-F5344CB8AC3E}">
        <p14:creationId xmlns:p14="http://schemas.microsoft.com/office/powerpoint/2010/main" val="3457628819"/>
      </p:ext>
    </p:extLst>
  </p:cSld>
  <p:clrMapOvr>
    <a:masterClrMapping/>
  </p:clrMapOvr>
</p:sld>
</file>

<file path=ppt/theme/theme1.xml><?xml version="1.0" encoding="utf-8"?>
<a:theme xmlns:a="http://schemas.openxmlformats.org/drawingml/2006/main" name="Municipal Wellness Program Theme">
  <a:themeElements>
    <a:clrScheme name="Municipal Wellness Program - General Theme">
      <a:dk1>
        <a:srgbClr val="000000"/>
      </a:dk1>
      <a:lt1>
        <a:sysClr val="window" lastClr="FFFFFF"/>
      </a:lt1>
      <a:dk2>
        <a:srgbClr val="3F3F3F"/>
      </a:dk2>
      <a:lt2>
        <a:srgbClr val="F2F2F2"/>
      </a:lt2>
      <a:accent1>
        <a:srgbClr val="57803C"/>
      </a:accent1>
      <a:accent2>
        <a:srgbClr val="1E4C5C"/>
      </a:accent2>
      <a:accent3>
        <a:srgbClr val="4E172E"/>
      </a:accent3>
      <a:accent4>
        <a:srgbClr val="405D58"/>
      </a:accent4>
      <a:accent5>
        <a:srgbClr val="BD5727"/>
      </a:accent5>
      <a:accent6>
        <a:srgbClr val="6D6E70"/>
      </a:accent6>
      <a:hlink>
        <a:srgbClr val="6D6E70"/>
      </a:hlink>
      <a:folHlink>
        <a:srgbClr val="1E4C5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Municipal Wellness Program Theme" id="{DB2D91A2-916C-4AB2-8967-1F214395619A}" vid="{FE4C438B-9D04-4666-B66D-87328F446EF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4406</TotalTime>
  <Words>2431</Words>
  <Application>Microsoft Office PowerPoint</Application>
  <PresentationFormat>On-screen Show (4:3)</PresentationFormat>
  <Paragraphs>415</Paragraphs>
  <Slides>17</Slides>
  <Notes>13</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Aptos</vt:lpstr>
      <vt:lpstr>Arial</vt:lpstr>
      <vt:lpstr>Calibri</vt:lpstr>
      <vt:lpstr>Calibri Light</vt:lpstr>
      <vt:lpstr>Poppins</vt:lpstr>
      <vt:lpstr>Poppins SemiBold</vt:lpstr>
      <vt:lpstr>Municipal Wellness Program Theme</vt:lpstr>
      <vt:lpstr>PowerPoint Presentation</vt:lpstr>
      <vt:lpstr>VISION</vt:lpstr>
      <vt:lpstr>PowerPoint Presentation</vt:lpstr>
      <vt:lpstr>PowerPoint Presentation</vt:lpstr>
      <vt:lpstr>PowerPoint Presentation</vt:lpstr>
      <vt:lpstr>PowerPoint Presentation</vt:lpstr>
      <vt:lpstr>PowerPoint Presentation</vt:lpstr>
      <vt:lpstr>PowerPoint Presentation</vt:lpstr>
      <vt:lpstr>Reporting</vt:lpstr>
      <vt:lpstr>Continue with what’s working well and simplify with focused connections  </vt:lpstr>
      <vt:lpstr>PowerPoint Presentation</vt:lpstr>
      <vt:lpstr>PowerPoint Presentation</vt:lpstr>
      <vt:lpstr>PowerPoint Presentation</vt:lpstr>
      <vt:lpstr>Questions?</vt:lpstr>
      <vt:lpstr>Recommended Motion</vt:lpstr>
      <vt:lpstr>Thank You </vt:lpstr>
      <vt:lpstr>More support is needed in…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Kya</dc:creator>
  <cp:lastModifiedBy>Kim Ramsay</cp:lastModifiedBy>
  <cp:revision>76</cp:revision>
  <cp:lastPrinted>2025-11-04T02:04:45Z</cp:lastPrinted>
  <dcterms:created xsi:type="dcterms:W3CDTF">2021-03-08T21:38:13Z</dcterms:created>
  <dcterms:modified xsi:type="dcterms:W3CDTF">2025-11-04T02:09:04Z</dcterms:modified>
</cp:coreProperties>
</file>