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58" r:id="rId5"/>
    <p:sldId id="305" r:id="rId6"/>
    <p:sldId id="368" r:id="rId7"/>
    <p:sldId id="272" r:id="rId8"/>
    <p:sldId id="271" r:id="rId9"/>
    <p:sldId id="311" r:id="rId10"/>
    <p:sldId id="365" r:id="rId11"/>
    <p:sldId id="366" r:id="rId12"/>
    <p:sldId id="3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B71FF2-38BC-53D4-2BFE-95B5DF96D432}" name="Tobin, Geoff" initials="GT" userId="S::Geoff.Tobin@novascotia.ca::fbbce3cb-268c-497b-a4c1-f2522516438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82180" autoAdjust="0"/>
  </p:normalViewPr>
  <p:slideViewPr>
    <p:cSldViewPr snapToGrid="0">
      <p:cViewPr varScale="1">
        <p:scale>
          <a:sx n="101" d="100"/>
          <a:sy n="101" d="100"/>
        </p:scale>
        <p:origin x="9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E3DC4-A814-4A20-B738-EBB51745B757}" type="datetimeFigureOut">
              <a:rPr lang="en-CA" smtClean="0"/>
              <a:t>2025-02-10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062AC-E5C4-4D6D-ADF1-BB07963AB9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506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666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4B952-DAF1-5E4E-93F1-8F986E329F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6661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335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666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4B952-DAF1-5E4E-93F1-8F986E329F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6661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717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8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4B952-DAF1-5E4E-93F1-8F986E329F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3685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95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6618">
              <a:defRPr/>
            </a:pPr>
            <a:fld id="{5EA4B952-DAF1-5E4E-93F1-8F986E329F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66618">
                <a:defRPr/>
              </a:pPr>
              <a:t>6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89318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6618">
              <a:defRPr/>
            </a:pPr>
            <a:fld id="{5EA4B952-DAF1-5E4E-93F1-8F986E329F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66618">
                <a:defRPr/>
              </a:pPr>
              <a:t>7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00083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6618">
              <a:defRPr/>
            </a:pPr>
            <a:fld id="{5EA4B952-DAF1-5E4E-93F1-8F986E329F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66618">
                <a:defRPr/>
              </a:pPr>
              <a:t>8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724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6618">
              <a:defRPr/>
            </a:pPr>
            <a:fld id="{5EA4B952-DAF1-5E4E-93F1-8F986E329F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66618">
                <a:defRPr/>
              </a:pPr>
              <a:t>9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0088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98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0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1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22E8-DBE3-9343-7FD4-AD6041714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5AE610-FE55-AC8F-45FB-21F0C68CF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BFD0A-F869-0C78-AEE6-AA136EDC4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984-2604-47CC-A030-56F8DA5F6BC7}" type="datetimeFigureOut">
              <a:rPr lang="en-CA" smtClean="0"/>
              <a:t>2025-02-10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7BDDC-8920-9C07-EFD2-D5FB7F3BD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3DA3B-F5B1-1793-1E6F-2F06C23A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70FC-2A24-463D-9FDB-3473449413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246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5B3A96-7AE9-69E1-13D4-072E5AA12E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9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800781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715509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0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 baseline="0">
          <a:solidFill>
            <a:schemeClr val="accent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54954" y="1194758"/>
            <a:ext cx="10016319" cy="2645721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2683C6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Statements of Provincial Interest (SPI) Housing and Infrastructure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gray">
          <a:xfrm>
            <a:off x="1154955" y="4013808"/>
            <a:ext cx="8825658" cy="1448738"/>
          </a:xfrm>
          <a:prstGeom prst="rect">
            <a:avLst/>
          </a:prstGeom>
        </p:spPr>
        <p:txBody>
          <a:bodyPr anchor="t"/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CADE4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dirty="0">
                <a:solidFill>
                  <a:srgbClr val="1CADE4">
                    <a:lumMod val="60000"/>
                    <a:lumOff val="40000"/>
                  </a:srgbClr>
                </a:solidFill>
                <a:latin typeface="Century Gothic" panose="020B0502020202020204"/>
              </a:rPr>
              <a:t>Christina Lovitt, Provincial Director of Planning</a:t>
            </a:r>
            <a:endParaRPr kumimoji="0" lang="en-US" sz="1800" b="0" i="0" u="none" strike="noStrike" kern="1200" cap="all" spc="0" normalizeH="0" baseline="0" noProof="0" dirty="0">
              <a:ln>
                <a:noFill/>
              </a:ln>
              <a:solidFill>
                <a:srgbClr val="1CADE4">
                  <a:lumMod val="60000"/>
                  <a:lumOff val="40000"/>
                </a:srgb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>
              <a:buClr>
                <a:srgbClr val="1CADE4"/>
              </a:buClr>
              <a:defRPr/>
            </a:pPr>
            <a:r>
              <a:rPr kumimoji="0" lang="en-US" sz="1800" b="0" i="0" u="none" strike="noStrike" kern="1200" cap="all" spc="0" normalizeH="0" baseline="0" noProof="0" dirty="0">
                <a:ln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Saira Smith, Senior Planner</a:t>
            </a:r>
          </a:p>
          <a:p>
            <a:pPr>
              <a:buClr>
                <a:srgbClr val="1CADE4"/>
              </a:buClr>
              <a:defRPr/>
            </a:pPr>
            <a:r>
              <a:rPr lang="en-US" dirty="0">
                <a:solidFill>
                  <a:srgbClr val="1CADE4">
                    <a:lumMod val="60000"/>
                    <a:lumOff val="40000"/>
                  </a:srgbClr>
                </a:solidFill>
                <a:latin typeface="Century Gothic" panose="020B0502020202020204"/>
              </a:rPr>
              <a:t>Paul Beesley, Senior Policy analyst</a:t>
            </a:r>
            <a:endParaRPr kumimoji="0" lang="en-US" sz="1800" b="0" i="0" u="none" strike="noStrike" kern="1200" cap="all" spc="0" normalizeH="0" baseline="0" noProof="0" dirty="0">
              <a:ln>
                <a:noFill/>
              </a:ln>
              <a:solidFill>
                <a:srgbClr val="1CADE4">
                  <a:lumMod val="60000"/>
                  <a:lumOff val="40000"/>
                </a:srgb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198" y="6232641"/>
            <a:ext cx="1444952" cy="55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7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804F1-B8EE-587B-36AB-FFA714D2F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1A6902-7269-49D7-D812-39701ABFB477}"/>
              </a:ext>
            </a:extLst>
          </p:cNvPr>
          <p:cNvSpPr txBox="1"/>
          <p:nvPr/>
        </p:nvSpPr>
        <p:spPr>
          <a:xfrm>
            <a:off x="752898" y="1216915"/>
            <a:ext cx="1101734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Provincial interest in land use: </a:t>
            </a:r>
          </a:p>
          <a:p>
            <a:pPr marL="17145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ublic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health and safety, </a:t>
            </a:r>
          </a:p>
          <a:p>
            <a:pPr marL="17145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protection of our environment, </a:t>
            </a:r>
          </a:p>
          <a:p>
            <a:pPr marL="17145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sustainable use of our natural resources, </a:t>
            </a:r>
          </a:p>
          <a:p>
            <a:pPr marL="17145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effective investment in infrastructure, </a:t>
            </a:r>
          </a:p>
          <a:p>
            <a:pPr marL="17145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have affordable and special-needs housing available.</a:t>
            </a:r>
          </a:p>
          <a:p>
            <a:pPr marL="1543050" marR="0" lvl="3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Five SPIs (1999) define provincial interests and encourage municipalities toward more sustainable development. 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Drinking Water, Flood Risk Areas, Infrastructure, Agricultural Land, Housing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SPIs work together, no one SPI takes precedence.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Provincial activities shall be reasonably consistent.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4C7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Purpose is to protect the common public interest; not to restrict or regulate development.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64D2D-20A5-9AFE-98BF-DC1A74DA9EE8}"/>
              </a:ext>
            </a:extLst>
          </p:cNvPr>
          <p:cNvSpPr txBox="1">
            <a:spLocks/>
          </p:cNvSpPr>
          <p:nvPr/>
        </p:nvSpPr>
        <p:spPr bwMode="gray">
          <a:xfrm>
            <a:off x="752898" y="373169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683C6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Planning for the Public Good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D5D654-09F2-B5B9-6C5B-797122CDAB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47" t="6801" r="679" b="9733"/>
          <a:stretch/>
        </p:blipFill>
        <p:spPr bwMode="auto">
          <a:xfrm>
            <a:off x="6504533" y="1216915"/>
            <a:ext cx="5049175" cy="962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76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BBCEDF-FC85-05AB-D344-85AF681C5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66365E1-737C-DDC9-6315-5F26F97CF635}"/>
              </a:ext>
            </a:extLst>
          </p:cNvPr>
          <p:cNvSpPr txBox="1">
            <a:spLocks/>
          </p:cNvSpPr>
          <p:nvPr/>
        </p:nvSpPr>
        <p:spPr bwMode="gray">
          <a:xfrm>
            <a:off x="600501" y="326090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Provincial Review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704913-7804-2B2A-22CA-30535ACA4F81}"/>
              </a:ext>
            </a:extLst>
          </p:cNvPr>
          <p:cNvSpPr/>
          <p:nvPr/>
        </p:nvSpPr>
        <p:spPr>
          <a:xfrm>
            <a:off x="10450031" y="6153274"/>
            <a:ext cx="1442484" cy="555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51DAC9-A6E3-F825-5CF8-E6677E9FB8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72" t="30870" r="12168" b="14782"/>
          <a:stretch/>
        </p:blipFill>
        <p:spPr>
          <a:xfrm>
            <a:off x="511480" y="1033447"/>
            <a:ext cx="9928950" cy="51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6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16148" y="373169"/>
            <a:ext cx="8761413" cy="706964"/>
          </a:xfrm>
        </p:spPr>
        <p:txBody>
          <a:bodyPr/>
          <a:lstStyle/>
          <a:p>
            <a:r>
              <a:rPr lang="en-US" dirty="0"/>
              <a:t>Housing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715509" y="295729"/>
            <a:ext cx="838199" cy="767687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864A63-A747-864A-7547-2191B18654A9}"/>
              </a:ext>
            </a:extLst>
          </p:cNvPr>
          <p:cNvSpPr/>
          <p:nvPr/>
        </p:nvSpPr>
        <p:spPr>
          <a:xfrm>
            <a:off x="752898" y="1258214"/>
            <a:ext cx="3423317" cy="120032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Goal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To provide housing opportunities for all Nova Scotians. </a:t>
            </a:r>
            <a:endParaRPr kumimoji="0" lang="en-CA" sz="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56896D-1243-B5B9-3626-A7F358EA60C3}"/>
              </a:ext>
            </a:extLst>
          </p:cNvPr>
          <p:cNvSpPr/>
          <p:nvPr/>
        </p:nvSpPr>
        <p:spPr>
          <a:xfrm>
            <a:off x="752894" y="3396463"/>
            <a:ext cx="3423320" cy="1031023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Basis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Adequate shelter is a</a:t>
            </a:r>
            <a:endParaRPr lang="en-US" sz="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fundamental requirement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endParaRPr kumimoji="0" lang="en-CA" sz="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CD4D4E7-95DB-7546-63D4-7A1D8D06F7DF}"/>
              </a:ext>
            </a:extLst>
          </p:cNvPr>
          <p:cNvSpPr/>
          <p:nvPr/>
        </p:nvSpPr>
        <p:spPr>
          <a:xfrm>
            <a:off x="752894" y="5313201"/>
            <a:ext cx="3423321" cy="78403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Application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All communities.</a:t>
            </a:r>
            <a:endParaRPr kumimoji="0" lang="en-CA" sz="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A82FCAE-7848-1E20-B82D-A1E649ACEF36}"/>
              </a:ext>
            </a:extLst>
          </p:cNvPr>
          <p:cNvSpPr/>
          <p:nvPr/>
        </p:nvSpPr>
        <p:spPr>
          <a:xfrm>
            <a:off x="4508138" y="1289956"/>
            <a:ext cx="3175723" cy="70696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Provisions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90034-1F24-E97F-7733-604ABEC27148}"/>
              </a:ext>
            </a:extLst>
          </p:cNvPr>
          <p:cNvSpPr txBox="1"/>
          <p:nvPr/>
        </p:nvSpPr>
        <p:spPr>
          <a:xfrm>
            <a:off x="4508133" y="2196134"/>
            <a:ext cx="6455391" cy="1200329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Planning documents must address affordable housing, special-needs housing and rental accommodations by identifying needs and including solutions to address needs.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C215B-AF24-F9D9-05F4-D0AEF2C3AFB7}"/>
              </a:ext>
            </a:extLst>
          </p:cNvPr>
          <p:cNvSpPr txBox="1"/>
          <p:nvPr/>
        </p:nvSpPr>
        <p:spPr>
          <a:xfrm>
            <a:off x="4456165" y="3627194"/>
            <a:ext cx="6455391" cy="923330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 range of housing types can be encouraged by allowing higher densities, smaller lot sizes and reducing yard requirements.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0BBC15-DE60-BE3A-CA9C-F9CAC4A10A02}"/>
              </a:ext>
            </a:extLst>
          </p:cNvPr>
          <p:cNvSpPr txBox="1"/>
          <p:nvPr/>
        </p:nvSpPr>
        <p:spPr>
          <a:xfrm>
            <a:off x="4508132" y="4781890"/>
            <a:ext cx="6455391" cy="923330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Group homes (small option homes) that appear like single detached dwellings need to be permitted in all areas that allow single detached dwellings.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594861-4DE2-18C7-5F66-4C2AE624AAD0}"/>
              </a:ext>
            </a:extLst>
          </p:cNvPr>
          <p:cNvSpPr txBox="1"/>
          <p:nvPr/>
        </p:nvSpPr>
        <p:spPr>
          <a:xfrm>
            <a:off x="4508138" y="6007896"/>
            <a:ext cx="6455391" cy="369332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Manufactured homes must be permitted.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BA2273-C4ED-0495-AD6F-2A0D9F52E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527" b="9733"/>
          <a:stretch/>
        </p:blipFill>
        <p:spPr bwMode="auto">
          <a:xfrm>
            <a:off x="638292" y="128470"/>
            <a:ext cx="1030944" cy="104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6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10987" y="351109"/>
            <a:ext cx="8761413" cy="706964"/>
          </a:xfrm>
        </p:spPr>
        <p:txBody>
          <a:bodyPr/>
          <a:lstStyle/>
          <a:p>
            <a:r>
              <a:rPr lang="en-US" dirty="0"/>
              <a:t>Infrastructure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715509" y="295729"/>
            <a:ext cx="838199" cy="767687"/>
          </a:xfrm>
        </p:spPr>
        <p:txBody>
          <a:bodyPr/>
          <a:lstStyle/>
          <a:p>
            <a:endParaRPr lang="en-US" dirty="0"/>
          </a:p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864A63-A747-864A-7547-2191B18654A9}"/>
              </a:ext>
            </a:extLst>
          </p:cNvPr>
          <p:cNvSpPr/>
          <p:nvPr/>
        </p:nvSpPr>
        <p:spPr>
          <a:xfrm>
            <a:off x="752898" y="1258215"/>
            <a:ext cx="3423317" cy="123932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Goal</a:t>
            </a:r>
          </a:p>
          <a:p>
            <a:pPr algn="ctr"/>
            <a:r>
              <a:rPr lang="en-US" sz="1500" b="1" dirty="0">
                <a:solidFill>
                  <a:schemeClr val="bg1"/>
                </a:solidFill>
              </a:rPr>
              <a:t>To efficiently use municipal water supply and wastewater. </a:t>
            </a:r>
            <a:endParaRPr lang="en-CA" sz="1500" b="1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56896D-1243-B5B9-3626-A7F358EA60C3}"/>
              </a:ext>
            </a:extLst>
          </p:cNvPr>
          <p:cNvSpPr/>
          <p:nvPr/>
        </p:nvSpPr>
        <p:spPr>
          <a:xfrm>
            <a:off x="752894" y="3051165"/>
            <a:ext cx="3423320" cy="1839913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CA" sz="3200" dirty="0">
              <a:solidFill>
                <a:schemeClr val="bg1"/>
              </a:solidFill>
            </a:endParaRPr>
          </a:p>
          <a:p>
            <a:pPr algn="ctr"/>
            <a:r>
              <a:rPr lang="en-CA" sz="3200" dirty="0">
                <a:solidFill>
                  <a:schemeClr val="bg1"/>
                </a:solidFill>
              </a:rPr>
              <a:t>Basis</a:t>
            </a:r>
          </a:p>
          <a:p>
            <a:pPr algn="ctr"/>
            <a:r>
              <a:rPr lang="en-US" sz="1500" b="1" dirty="0">
                <a:solidFill>
                  <a:schemeClr val="bg1"/>
                </a:solidFill>
              </a:rPr>
              <a:t>Encourage development in serviced areas to avoid costly infrastructure expansions and make the most of existing systems. </a:t>
            </a:r>
          </a:p>
          <a:p>
            <a:pPr algn="ctr"/>
            <a:endParaRPr lang="en-CA" sz="3200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CD4D4E7-95DB-7546-63D4-7A1D8D06F7DF}"/>
              </a:ext>
            </a:extLst>
          </p:cNvPr>
          <p:cNvSpPr/>
          <p:nvPr/>
        </p:nvSpPr>
        <p:spPr>
          <a:xfrm>
            <a:off x="752894" y="5414768"/>
            <a:ext cx="3423321" cy="923331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Application</a:t>
            </a:r>
          </a:p>
          <a:p>
            <a:pPr algn="ctr"/>
            <a:r>
              <a:rPr lang="en-US" sz="1500" b="1" dirty="0">
                <a:solidFill>
                  <a:schemeClr val="bg1"/>
                </a:solidFill>
              </a:rPr>
              <a:t>All communities.</a:t>
            </a:r>
            <a:endParaRPr lang="en-CA" sz="1500" b="1" dirty="0">
              <a:solidFill>
                <a:schemeClr val="bg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A82FCAE-7848-1E20-B82D-A1E649ACEF36}"/>
              </a:ext>
            </a:extLst>
          </p:cNvPr>
          <p:cNvSpPr/>
          <p:nvPr/>
        </p:nvSpPr>
        <p:spPr>
          <a:xfrm>
            <a:off x="4508138" y="1289956"/>
            <a:ext cx="3175723" cy="70696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Provisions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90034-1F24-E97F-7733-604ABEC27148}"/>
              </a:ext>
            </a:extLst>
          </p:cNvPr>
          <p:cNvSpPr txBox="1"/>
          <p:nvPr/>
        </p:nvSpPr>
        <p:spPr>
          <a:xfrm>
            <a:off x="4508133" y="2196134"/>
            <a:ext cx="6455391" cy="923330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en-CA" dirty="0"/>
              <a:t>Planning documents must promote the efficient use of existing infrastructure and reduce the need for new services in </a:t>
            </a:r>
            <a:r>
              <a:rPr lang="en-CA" dirty="0" err="1"/>
              <a:t>unserviced</a:t>
            </a:r>
            <a:r>
              <a:rPr lang="en-CA" dirty="0"/>
              <a:t> areas.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C215B-AF24-F9D9-05F4-D0AEF2C3AFB7}"/>
              </a:ext>
            </a:extLst>
          </p:cNvPr>
          <p:cNvSpPr txBox="1"/>
          <p:nvPr/>
        </p:nvSpPr>
        <p:spPr>
          <a:xfrm>
            <a:off x="4508138" y="3393336"/>
            <a:ext cx="6455391" cy="923330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en-CA" dirty="0"/>
              <a:t>Enable infill development on vacant lots, consider higher densities in serviced areas, permit expansion of services in locations that are most cost efficient.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0BBC15-DE60-BE3A-CA9C-F9CAC4A10A02}"/>
              </a:ext>
            </a:extLst>
          </p:cNvPr>
          <p:cNvSpPr txBox="1"/>
          <p:nvPr/>
        </p:nvSpPr>
        <p:spPr>
          <a:xfrm>
            <a:off x="4508134" y="4567913"/>
            <a:ext cx="6455391" cy="646331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Identify known problems related to existing infrastructure and plan to address those issues.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594861-4DE2-18C7-5F66-4C2AE624AAD0}"/>
              </a:ext>
            </a:extLst>
          </p:cNvPr>
          <p:cNvSpPr txBox="1"/>
          <p:nvPr/>
        </p:nvSpPr>
        <p:spPr>
          <a:xfrm>
            <a:off x="4508135" y="5455711"/>
            <a:ext cx="6455391" cy="923330"/>
          </a:xfrm>
          <a:prstGeom prst="homePlate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Enable alternative wastewater disposal systems when problems arise. Discourage Installing municipal water systems without municipal wastewater disposal.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25CE33-2CC9-2FE6-FEF4-3A05C28E16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44" r="19474" b="9733"/>
          <a:stretch/>
        </p:blipFill>
        <p:spPr bwMode="auto">
          <a:xfrm>
            <a:off x="752898" y="117440"/>
            <a:ext cx="967901" cy="104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DF6583-8B28-E695-940B-A0E1724E04B0}"/>
              </a:ext>
            </a:extLst>
          </p:cNvPr>
          <p:cNvSpPr/>
          <p:nvPr/>
        </p:nvSpPr>
        <p:spPr>
          <a:xfrm>
            <a:off x="10450031" y="6294474"/>
            <a:ext cx="1442484" cy="414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74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804F1-B8EE-587B-36AB-FFA714D2F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1A6902-7269-49D7-D812-39701ABFB477}"/>
              </a:ext>
            </a:extLst>
          </p:cNvPr>
          <p:cNvSpPr txBox="1"/>
          <p:nvPr/>
        </p:nvSpPr>
        <p:spPr>
          <a:xfrm>
            <a:off x="752898" y="1216915"/>
            <a:ext cx="11017344" cy="50167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Many municipalities are experiencing growth, housing and infrastructure work in tandem to meet the needs of a growing population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Jurisdictional scans including conversations with other provinces (Ontario, Manitoba, and </a:t>
            </a:r>
            <a:r>
              <a:rPr lang="en-US" sz="2000" dirty="0">
                <a:solidFill>
                  <a:srgbClr val="214C7E"/>
                </a:solidFill>
                <a:ea typeface="+mn-lt"/>
                <a:cs typeface="+mn-lt"/>
              </a:rPr>
              <a:t>Saskatchewan</a:t>
            </a: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)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b="0" i="0" u="none" strike="noStrike" kern="1200" cap="none" spc="0" normalizeH="0" baseline="0" noProof="0" dirty="0">
              <a:ln>
                <a:noFill/>
              </a:ln>
              <a:solidFill>
                <a:srgbClr val="214C7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rgbClr val="214C7E"/>
                </a:solidFill>
                <a:latin typeface="Century Gothic" panose="020B0502020202020204"/>
              </a:rPr>
              <a:t>Muniscope</a:t>
            </a: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 research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Internal research on topics of interest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Internal Provincial Department Engagement and engagement with municipal planning directors 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Century Gothic" panose="020B0502020202020204"/>
              </a:rPr>
              <a:t>Engagement with AMANS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64D2D-20A5-9AFE-98BF-DC1A74DA9EE8}"/>
              </a:ext>
            </a:extLst>
          </p:cNvPr>
          <p:cNvSpPr txBox="1">
            <a:spLocks/>
          </p:cNvSpPr>
          <p:nvPr/>
        </p:nvSpPr>
        <p:spPr bwMode="gray">
          <a:xfrm>
            <a:off x="752898" y="373169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2683C6"/>
                </a:solidFill>
                <a:latin typeface="Century Gothic" panose="020B0502020202020204"/>
              </a:rPr>
              <a:t>Current State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683C6"/>
              </a:solidFill>
              <a:effectLst/>
              <a:uLnTx/>
              <a:uFillTx/>
              <a:latin typeface="Century Gothic" panose="020B050202020202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45869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804F1-B8EE-587B-36AB-FFA714D2F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64D2D-20A5-9AFE-98BF-DC1A74DA9EE8}"/>
              </a:ext>
            </a:extLst>
          </p:cNvPr>
          <p:cNvSpPr txBox="1">
            <a:spLocks/>
          </p:cNvSpPr>
          <p:nvPr/>
        </p:nvSpPr>
        <p:spPr bwMode="gray">
          <a:xfrm>
            <a:off x="452721" y="675521"/>
            <a:ext cx="9444986" cy="838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2683C6"/>
                </a:solidFill>
                <a:ea typeface="+mj-lt"/>
                <a:cs typeface="+mj-lt"/>
              </a:rPr>
              <a:t>SPI Ideas for Housing and Infrastructure 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85FB8E-1330-B557-8127-195F696AC946}"/>
              </a:ext>
            </a:extLst>
          </p:cNvPr>
          <p:cNvSpPr txBox="1"/>
          <p:nvPr/>
        </p:nvSpPr>
        <p:spPr>
          <a:xfrm>
            <a:off x="449661" y="1712518"/>
            <a:ext cx="4921345" cy="40934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457200">
              <a:defRPr/>
            </a:pPr>
            <a:endParaRPr lang="en-US" sz="2000" dirty="0">
              <a:solidFill>
                <a:srgbClr val="214C7E"/>
              </a:solidFill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</a:rPr>
              <a:t>planning for current and projected needs for housing and infrastructure, including infrastructure plans </a:t>
            </a:r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</a:rPr>
              <a:t>development potential for all housing types along the housing spectrum</a:t>
            </a:r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</a:rPr>
              <a:t>Modernizing the language in the SPIs</a:t>
            </a:r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1D92E5-0DA6-8947-65AB-DEC946C2E36F}"/>
              </a:ext>
            </a:extLst>
          </p:cNvPr>
          <p:cNvSpPr txBox="1"/>
          <p:nvPr/>
        </p:nvSpPr>
        <p:spPr>
          <a:xfrm>
            <a:off x="5913182" y="1651595"/>
            <a:ext cx="5793325" cy="40934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457200">
              <a:defRPr/>
            </a:pPr>
            <a:endParaRPr lang="en-US" sz="2000" dirty="0">
              <a:solidFill>
                <a:srgbClr val="214C7E"/>
              </a:solidFill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/>
              </a:rPr>
              <a:t>identifying the housing and infrastructure needs of equity groups in the municipality and developing solutions appropriate to the planning area</a:t>
            </a:r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/>
            </a:endParaRPr>
          </a:p>
          <a:p>
            <a:pPr marL="285750" indent="-285750" defTabSz="457200">
              <a:buFont typeface="Arial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/>
              </a:rPr>
              <a:t>Alterative service systems such as cluster systems to enable services in </a:t>
            </a:r>
            <a:r>
              <a:rPr lang="en-US" sz="2000" dirty="0" err="1">
                <a:solidFill>
                  <a:srgbClr val="214C7E"/>
                </a:solidFill>
                <a:latin typeface="Century Gothic"/>
              </a:rPr>
              <a:t>unserviced</a:t>
            </a:r>
            <a:r>
              <a:rPr lang="en-US" sz="2000" dirty="0">
                <a:solidFill>
                  <a:srgbClr val="214C7E"/>
                </a:solidFill>
                <a:latin typeface="Century Gothic"/>
              </a:rPr>
              <a:t> areas</a:t>
            </a:r>
            <a:endParaRPr lang="en-US"/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</a:endParaRPr>
          </a:p>
          <a:p>
            <a:pPr marL="285750" indent="-285750" defTabSz="457200">
              <a:buFont typeface="Arial,Sans-Serif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</a:rPr>
              <a:t>Conflict resolution to encourage shared infrastructure services</a:t>
            </a:r>
            <a:endParaRPr lang="en-US" dirty="0"/>
          </a:p>
          <a:p>
            <a:pPr marL="285750" indent="-285750" defTabSz="457200">
              <a:buFont typeface="Arial"/>
              <a:buChar char="•"/>
              <a:defRPr/>
            </a:pPr>
            <a:endParaRPr lang="en-US" sz="2000" dirty="0">
              <a:solidFill>
                <a:srgbClr val="214C7E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539263-1442-A4B3-8985-E4A3BCC206EC}"/>
              </a:ext>
            </a:extLst>
          </p:cNvPr>
          <p:cNvCxnSpPr/>
          <p:nvPr/>
        </p:nvCxnSpPr>
        <p:spPr>
          <a:xfrm>
            <a:off x="5479550" y="1797977"/>
            <a:ext cx="51370" cy="3681573"/>
          </a:xfrm>
          <a:prstGeom prst="straightConnector1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145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804F1-B8EE-587B-36AB-FFA714D2F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64D2D-20A5-9AFE-98BF-DC1A74DA9EE8}"/>
              </a:ext>
            </a:extLst>
          </p:cNvPr>
          <p:cNvSpPr txBox="1">
            <a:spLocks/>
          </p:cNvSpPr>
          <p:nvPr/>
        </p:nvSpPr>
        <p:spPr bwMode="gray">
          <a:xfrm>
            <a:off x="452721" y="259170"/>
            <a:ext cx="8950079" cy="838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2683C6"/>
                </a:solidFill>
                <a:ea typeface="+mj-lt"/>
                <a:cs typeface="+mj-lt"/>
              </a:rPr>
              <a:t>Housing Spectrum </a:t>
            </a:r>
            <a:endParaRPr lang="en-US" dirty="0">
              <a:ea typeface="+mj-lt"/>
              <a:cs typeface="+mj-lt"/>
            </a:endParaRPr>
          </a:p>
        </p:txBody>
      </p:sp>
      <p:pic>
        <p:nvPicPr>
          <p:cNvPr id="7" name="Picture 6" descr="A diagram of housing spectrum&#10;&#10;AI-generated content may be incorrect.">
            <a:extLst>
              <a:ext uri="{FF2B5EF4-FFF2-40B4-BE49-F238E27FC236}">
                <a16:creationId xmlns:a16="http://schemas.microsoft.com/office/drawing/2014/main" id="{53F7F9A0-4128-99C8-E03D-6AE0C15ED6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57" b="1005"/>
          <a:stretch/>
        </p:blipFill>
        <p:spPr>
          <a:xfrm>
            <a:off x="140053" y="1604694"/>
            <a:ext cx="11413655" cy="388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61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804F1-B8EE-587B-36AB-FFA714D2F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1A6902-7269-49D7-D812-39701ABFB477}"/>
              </a:ext>
            </a:extLst>
          </p:cNvPr>
          <p:cNvSpPr txBox="1"/>
          <p:nvPr/>
        </p:nvSpPr>
        <p:spPr>
          <a:xfrm>
            <a:off x="752898" y="1350461"/>
            <a:ext cx="11017344" cy="387798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14C7E"/>
                </a:solidFill>
                <a:latin typeface="Century Gothic" panose="020B0502020202020204"/>
              </a:rPr>
              <a:t>External Engagement with municipalities (three virtual meetings) with discussion opportunities and an online survey to enable more detailed comments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/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Century Gothic" panose="020B0502020202020204"/>
              </a:rPr>
              <a:t>Engagement with key housing and infrastructure groups</a:t>
            </a:r>
            <a:endParaRPr lang="en-US" dirty="0">
              <a:solidFill>
                <a:schemeClr val="tx2"/>
              </a:solidFill>
              <a:ea typeface="+mn-lt"/>
              <a:cs typeface="+mn-lt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2"/>
              </a:solidFill>
              <a:ea typeface="+mn-lt"/>
              <a:cs typeface="+mn-lt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Century Gothic" panose="020B0502020202020204"/>
              </a:rPr>
              <a:t>Formal engagement with municipal councils, as per Section 194 (1) of the MGA and Section 210 of the Halifax Regional Municipality Charter, will take place once draft SPIs are prepared. </a:t>
            </a: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Century Gothic" panose="020B0502020202020204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214C7E"/>
              </a:solidFill>
              <a:latin typeface="Century Gothic" panose="020B0502020202020204"/>
            </a:endParaRPr>
          </a:p>
          <a:p>
            <a:pPr defTabSz="457200">
              <a:defRPr/>
            </a:pPr>
            <a:endParaRPr lang="en-US" sz="1000" dirty="0">
              <a:solidFill>
                <a:srgbClr val="214C7E"/>
              </a:solidFill>
              <a:latin typeface="Century Gothic" panose="020B0502020202020204"/>
            </a:endParaRPr>
          </a:p>
          <a:p>
            <a:pPr defTabSz="457200">
              <a:defRPr/>
            </a:pPr>
            <a:endParaRPr lang="en-CA" sz="2000" dirty="0">
              <a:solidFill>
                <a:srgbClr val="214C7E"/>
              </a:solidFill>
              <a:latin typeface="Century Gothic" panose="020B050202020202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64D2D-20A5-9AFE-98BF-DC1A74DA9EE8}"/>
              </a:ext>
            </a:extLst>
          </p:cNvPr>
          <p:cNvSpPr txBox="1">
            <a:spLocks/>
          </p:cNvSpPr>
          <p:nvPr/>
        </p:nvSpPr>
        <p:spPr bwMode="gray">
          <a:xfrm>
            <a:off x="752898" y="373169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2683C6"/>
                </a:solidFill>
                <a:latin typeface="Century Gothic" panose="020B0502020202020204"/>
              </a:rPr>
              <a:t>Next Steps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683C6"/>
              </a:solidFill>
              <a:effectLst/>
              <a:uLnTx/>
              <a:uFillTx/>
              <a:latin typeface="Century Gothic" panose="020B050202020202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4680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NOVA SCOTIA THEME 1">
      <a:dk1>
        <a:srgbClr val="000000"/>
      </a:dk1>
      <a:lt1>
        <a:srgbClr val="FFFFFF"/>
      </a:lt1>
      <a:dk2>
        <a:srgbClr val="214C7E"/>
      </a:dk2>
      <a:lt2>
        <a:srgbClr val="DFE3E5"/>
      </a:lt2>
      <a:accent1>
        <a:srgbClr val="1CADE4"/>
      </a:accent1>
      <a:accent2>
        <a:srgbClr val="2683C6"/>
      </a:accent2>
      <a:accent3>
        <a:srgbClr val="3ABCD6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c9b2df-2f28-4fd6-88a0-3ec84e0352d4">
      <Terms xmlns="http://schemas.microsoft.com/office/infopath/2007/PartnerControls"/>
    </lcf76f155ced4ddcb4097134ff3c332f>
    <TaxCatchAll xmlns="de29437c-417c-4821-be30-944b373c1fd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8" ma:contentTypeDescription="Create a new document." ma:contentTypeScope="" ma:versionID="7e0014c08261e29e8105f35c6e54fbe3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6289fd0a4f1f18168db14497d2d46386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0a8045-ac37-4fa2-a7df-906142b187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963165e-0e32-4ddc-bdf6-27d8df53f6b5}" ma:internalName="TaxCatchAll" ma:showField="CatchAllData" ma:web="de29437c-417c-4821-be30-944b373c1f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2D74E-6A81-4128-9DB2-447180994B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E49008-1444-49AD-A43A-3C874037AA0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D57C90B-9AD9-4BA6-A441-D5C8B74319D7}"/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565</Words>
  <Application>Microsoft Office PowerPoint</Application>
  <PresentationFormat>Widescreen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Arial</vt:lpstr>
      <vt:lpstr>Arial,Sans-Serif</vt:lpstr>
      <vt:lpstr>Calibri</vt:lpstr>
      <vt:lpstr>Century Gothic</vt:lpstr>
      <vt:lpstr>Courier New</vt:lpstr>
      <vt:lpstr>Wingdings 3</vt:lpstr>
      <vt:lpstr>Ion Boardroom</vt:lpstr>
      <vt:lpstr>PowerPoint Presentation</vt:lpstr>
      <vt:lpstr>PowerPoint Presentation</vt:lpstr>
      <vt:lpstr>PowerPoint Presentation</vt:lpstr>
      <vt:lpstr>Housing</vt:lpstr>
      <vt:lpstr>Infrastructure</vt:lpstr>
      <vt:lpstr>PowerPoint Presentation</vt:lpstr>
      <vt:lpstr>PowerPoint Presentation</vt:lpstr>
      <vt:lpstr>PowerPoint Presentation</vt:lpstr>
      <vt:lpstr>PowerPoint Presentation</vt:lpstr>
    </vt:vector>
  </TitlesOfParts>
  <Company>Province of Nova Scotia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Saira</dc:creator>
  <cp:lastModifiedBy>Smith, Saira</cp:lastModifiedBy>
  <cp:revision>189</cp:revision>
  <dcterms:created xsi:type="dcterms:W3CDTF">2024-02-15T17:03:51Z</dcterms:created>
  <dcterms:modified xsi:type="dcterms:W3CDTF">2025-02-10T19:21:08Z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0x0101003F6606970D64B744AC549E69B7758DAF</vt:lpwstr>
  </property>
</Properties>
</file>